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2" r:id="rId2"/>
    <p:sldId id="391" r:id="rId3"/>
    <p:sldId id="375" r:id="rId4"/>
    <p:sldId id="265" r:id="rId5"/>
    <p:sldId id="376" r:id="rId6"/>
    <p:sldId id="289" r:id="rId7"/>
    <p:sldId id="290" r:id="rId8"/>
    <p:sldId id="389" r:id="rId9"/>
    <p:sldId id="331" r:id="rId10"/>
    <p:sldId id="284" r:id="rId11"/>
    <p:sldId id="335" r:id="rId12"/>
    <p:sldId id="353" r:id="rId13"/>
    <p:sldId id="354" r:id="rId14"/>
    <p:sldId id="373" r:id="rId15"/>
    <p:sldId id="325" r:id="rId16"/>
    <p:sldId id="374" r:id="rId17"/>
    <p:sldId id="390" r:id="rId18"/>
    <p:sldId id="392" r:id="rId19"/>
    <p:sldId id="393" r:id="rId20"/>
    <p:sldId id="275" r:id="rId21"/>
    <p:sldId id="264" r:id="rId22"/>
    <p:sldId id="382" r:id="rId23"/>
    <p:sldId id="385" r:id="rId24"/>
    <p:sldId id="307" r:id="rId25"/>
    <p:sldId id="281" r:id="rId26"/>
    <p:sldId id="342" r:id="rId27"/>
    <p:sldId id="347" r:id="rId28"/>
    <p:sldId id="280" r:id="rId29"/>
    <p:sldId id="285" r:id="rId30"/>
    <p:sldId id="381" r:id="rId31"/>
    <p:sldId id="344" r:id="rId32"/>
    <p:sldId id="378" r:id="rId33"/>
    <p:sldId id="262" r:id="rId34"/>
    <p:sldId id="367" r:id="rId35"/>
    <p:sldId id="297" r:id="rId36"/>
    <p:sldId id="397" r:id="rId37"/>
    <p:sldId id="398" r:id="rId38"/>
    <p:sldId id="337" r:id="rId39"/>
    <p:sldId id="260" r:id="rId40"/>
    <p:sldId id="386" r:id="rId41"/>
    <p:sldId id="303" r:id="rId42"/>
    <p:sldId id="394" r:id="rId43"/>
    <p:sldId id="395" r:id="rId44"/>
    <p:sldId id="396" r:id="rId45"/>
    <p:sldId id="384" r:id="rId46"/>
    <p:sldId id="388" r:id="rId47"/>
    <p:sldId id="379" r:id="rId48"/>
    <p:sldId id="263" r:id="rId49"/>
    <p:sldId id="349" r:id="rId50"/>
    <p:sldId id="369" r:id="rId51"/>
    <p:sldId id="383" r:id="rId52"/>
    <p:sldId id="336" r:id="rId53"/>
    <p:sldId id="366" r:id="rId54"/>
    <p:sldId id="370" r:id="rId55"/>
    <p:sldId id="305" r:id="rId56"/>
    <p:sldId id="340" r:id="rId57"/>
    <p:sldId id="302" r:id="rId58"/>
    <p:sldId id="358"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24" y="5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593E8D-ADBF-4C86-9F78-0040BD5E7233}"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49361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593E8D-ADBF-4C86-9F78-0040BD5E7233}"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398739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593E8D-ADBF-4C86-9F78-0040BD5E7233}"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246120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593E8D-ADBF-4C86-9F78-0040BD5E7233}"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97698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593E8D-ADBF-4C86-9F78-0040BD5E7233}"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291790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593E8D-ADBF-4C86-9F78-0040BD5E7233}"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5385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593E8D-ADBF-4C86-9F78-0040BD5E7233}"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262384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593E8D-ADBF-4C86-9F78-0040BD5E7233}"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177534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93E8D-ADBF-4C86-9F78-0040BD5E7233}"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130201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593E8D-ADBF-4C86-9F78-0040BD5E7233}"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38484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593E8D-ADBF-4C86-9F78-0040BD5E7233}"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F1405-9DC7-481F-9CA3-E5B7624090B5}" type="slidenum">
              <a:rPr lang="en-US" smtClean="0"/>
              <a:t>‹#›</a:t>
            </a:fld>
            <a:endParaRPr lang="en-US"/>
          </a:p>
        </p:txBody>
      </p:sp>
    </p:spTree>
    <p:extLst>
      <p:ext uri="{BB962C8B-B14F-4D97-AF65-F5344CB8AC3E}">
        <p14:creationId xmlns:p14="http://schemas.microsoft.com/office/powerpoint/2010/main" val="140241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93E8D-ADBF-4C86-9F78-0040BD5E7233}" type="datetimeFigureOut">
              <a:rPr lang="en-US" smtClean="0"/>
              <a:t>3/21/2020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F1405-9DC7-481F-9CA3-E5B7624090B5}" type="slidenum">
              <a:rPr lang="en-US" smtClean="0"/>
              <a:t>‹#›</a:t>
            </a:fld>
            <a:endParaRPr lang="en-US"/>
          </a:p>
        </p:txBody>
      </p:sp>
    </p:spTree>
    <p:extLst>
      <p:ext uri="{BB962C8B-B14F-4D97-AF65-F5344CB8AC3E}">
        <p14:creationId xmlns:p14="http://schemas.microsoft.com/office/powerpoint/2010/main" val="1206255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isdomsgoldenrod.org/notebooks/para/3005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paulbrunton.org/notebooks/para/3060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isdomsgoldenrod.org/notebooks/para/38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AECC-386B-4510-8E05-089AD0F64CC5}"/>
              </a:ext>
            </a:extLst>
          </p:cNvPr>
          <p:cNvSpPr>
            <a:spLocks noGrp="1"/>
          </p:cNvSpPr>
          <p:nvPr>
            <p:ph type="title"/>
          </p:nvPr>
        </p:nvSpPr>
        <p:spPr>
          <a:xfrm>
            <a:off x="628650" y="166345"/>
            <a:ext cx="7886700" cy="1113816"/>
          </a:xfrm>
        </p:spPr>
        <p:txBody>
          <a:bodyPr>
            <a:normAutofit/>
          </a:bodyPr>
          <a:lstStyle/>
          <a:p>
            <a:pPr algn="ctr"/>
            <a:r>
              <a:rPr lang="en-US" sz="3600" b="1" dirty="0"/>
              <a:t>Appreciating the Amazing fact of Conscious Living Being</a:t>
            </a:r>
            <a:endParaRPr lang="en-US" sz="3600" dirty="0"/>
          </a:p>
        </p:txBody>
      </p:sp>
      <p:sp>
        <p:nvSpPr>
          <p:cNvPr id="3" name="Content Placeholder 2">
            <a:extLst>
              <a:ext uri="{FF2B5EF4-FFF2-40B4-BE49-F238E27FC236}">
                <a16:creationId xmlns:a16="http://schemas.microsoft.com/office/drawing/2014/main" id="{B35C9F2A-BF63-4AD3-88BC-C668B316E471}"/>
              </a:ext>
            </a:extLst>
          </p:cNvPr>
          <p:cNvSpPr>
            <a:spLocks noGrp="1"/>
          </p:cNvSpPr>
          <p:nvPr>
            <p:ph idx="1"/>
          </p:nvPr>
        </p:nvSpPr>
        <p:spPr>
          <a:xfrm>
            <a:off x="469125" y="1391478"/>
            <a:ext cx="8571508" cy="5300177"/>
          </a:xfrm>
        </p:spPr>
        <p:txBody>
          <a:bodyPr>
            <a:noAutofit/>
          </a:bodyPr>
          <a:lstStyle/>
          <a:p>
            <a:pPr marL="0" indent="0">
              <a:buNone/>
            </a:pPr>
            <a:r>
              <a:rPr lang="en-US" b="1" dirty="0"/>
              <a:t>“How to come to Awareness of and oneness with Real Being...”</a:t>
            </a:r>
            <a:r>
              <a:rPr lang="en-US" sz="2400" b="1" dirty="0"/>
              <a:t>	</a:t>
            </a:r>
          </a:p>
          <a:p>
            <a:pPr marL="0" indent="0">
              <a:buNone/>
            </a:pPr>
            <a:r>
              <a:rPr lang="en-US" b="1" dirty="0"/>
              <a:t>“Seek ye first the kingdom of heaven: </a:t>
            </a:r>
            <a:r>
              <a:rPr lang="en-US" b="1" i="1" dirty="0"/>
              <a:t>all else follows</a:t>
            </a:r>
            <a:r>
              <a:rPr lang="en-US" sz="2400" b="1" dirty="0"/>
              <a:t>	</a:t>
            </a:r>
          </a:p>
          <a:p>
            <a:r>
              <a:rPr lang="en-US" sz="2400" dirty="0"/>
              <a:t>effort and grace… do your work, then step back. </a:t>
            </a:r>
          </a:p>
          <a:p>
            <a:r>
              <a:rPr lang="en-US" sz="2400" dirty="0"/>
              <a:t>Call and response… fact you pray is already grace; heliotrope : Spirit awakening to itself in/through/as YOU</a:t>
            </a:r>
          </a:p>
          <a:p>
            <a:pPr marL="0" indent="0">
              <a:buNone/>
            </a:pPr>
            <a:endParaRPr lang="en-US" b="1" dirty="0"/>
          </a:p>
          <a:p>
            <a:pPr marL="0" indent="0">
              <a:buNone/>
            </a:pPr>
            <a:r>
              <a:rPr lang="en-US" b="1" dirty="0"/>
              <a:t>Integrity with your True Nature: with the Sacred:</a:t>
            </a:r>
          </a:p>
          <a:p>
            <a:r>
              <a:rPr lang="en-US" dirty="0"/>
              <a:t>Recognize Consciousness: Being Aware of Awareness</a:t>
            </a:r>
          </a:p>
          <a:p>
            <a:r>
              <a:rPr lang="en-US" dirty="0"/>
              <a:t>Aligning with the Divine: Appreciate Wholeness</a:t>
            </a:r>
          </a:p>
          <a:p>
            <a:r>
              <a:rPr lang="en-US" dirty="0"/>
              <a:t>Embodied Being; expressing the Sacred in Form</a:t>
            </a:r>
          </a:p>
        </p:txBody>
      </p:sp>
    </p:spTree>
    <p:extLst>
      <p:ext uri="{BB962C8B-B14F-4D97-AF65-F5344CB8AC3E}">
        <p14:creationId xmlns:p14="http://schemas.microsoft.com/office/powerpoint/2010/main" val="2547481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A744-6F5E-4726-A0F7-56F428B53993}"/>
              </a:ext>
            </a:extLst>
          </p:cNvPr>
          <p:cNvSpPr>
            <a:spLocks noGrp="1"/>
          </p:cNvSpPr>
          <p:nvPr>
            <p:ph type="title"/>
          </p:nvPr>
        </p:nvSpPr>
        <p:spPr>
          <a:xfrm>
            <a:off x="628650" y="365126"/>
            <a:ext cx="7886700" cy="649287"/>
          </a:xfrm>
        </p:spPr>
        <p:txBody>
          <a:bodyPr>
            <a:normAutofit/>
          </a:bodyPr>
          <a:lstStyle/>
          <a:p>
            <a:r>
              <a:rPr lang="en-US" sz="3600" dirty="0"/>
              <a:t>BUT… the para continues…</a:t>
            </a:r>
          </a:p>
        </p:txBody>
      </p:sp>
      <p:sp>
        <p:nvSpPr>
          <p:cNvPr id="3" name="Content Placeholder 2">
            <a:extLst>
              <a:ext uri="{FF2B5EF4-FFF2-40B4-BE49-F238E27FC236}">
                <a16:creationId xmlns:a16="http://schemas.microsoft.com/office/drawing/2014/main" id="{07A14B0C-FC18-431C-9B28-C88CC4651E6F}"/>
              </a:ext>
            </a:extLst>
          </p:cNvPr>
          <p:cNvSpPr>
            <a:spLocks noGrp="1"/>
          </p:cNvSpPr>
          <p:nvPr>
            <p:ph idx="1"/>
          </p:nvPr>
        </p:nvSpPr>
        <p:spPr>
          <a:xfrm>
            <a:off x="628650" y="1014413"/>
            <a:ext cx="7886700" cy="5658236"/>
          </a:xfrm>
        </p:spPr>
        <p:txBody>
          <a:bodyPr>
            <a:normAutofit fontScale="92500"/>
          </a:bodyPr>
          <a:lstStyle/>
          <a:p>
            <a:r>
              <a:rPr lang="en-US" dirty="0"/>
              <a:t>The factuality of Grace does not cancel out the need of moral choice and personal effort. It would be a great mistake to stamp human effort as useless in the quest and to proclaim human inability to achieve its own salvation as complete. For if it is true that Divine Grace alone can bring the quest to a successful terminus, it is likewise true that </a:t>
            </a:r>
            <a:r>
              <a:rPr lang="en-US" sz="3000" b="1" dirty="0"/>
              <a:t>human effort must precede and thus invoke the descent of Grace. </a:t>
            </a:r>
            <a:r>
              <a:rPr lang="en-US" b="1" dirty="0"/>
              <a:t>What is needed to call down Grace is, first, a humility that is utter and complete, deeply earnest and absolutely sincere, secondly, an offering of self to the </a:t>
            </a:r>
            <a:r>
              <a:rPr lang="en-US" b="1" dirty="0" err="1"/>
              <a:t>Overself</a:t>
            </a:r>
            <a:r>
              <a:rPr lang="en-US" b="1" dirty="0"/>
              <a:t>, a dedication of earthly being to spiritual essence, and, thirdly, a daily practice of devotional exercise. The practices will eventually yield experiences, the aspirations will eventually bring assistance</a:t>
            </a:r>
            <a:r>
              <a:rPr lang="en-US" dirty="0"/>
              <a:t>…. 2.9.67</a:t>
            </a:r>
          </a:p>
          <a:p>
            <a:endParaRPr lang="en-US" dirty="0"/>
          </a:p>
        </p:txBody>
      </p:sp>
    </p:spTree>
    <p:extLst>
      <p:ext uri="{BB962C8B-B14F-4D97-AF65-F5344CB8AC3E}">
        <p14:creationId xmlns:p14="http://schemas.microsoft.com/office/powerpoint/2010/main" val="399897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49" y="344557"/>
            <a:ext cx="8110401" cy="6134620"/>
          </a:xfrm>
        </p:spPr>
        <p:txBody>
          <a:bodyPr>
            <a:normAutofit/>
          </a:bodyPr>
          <a:lstStyle/>
          <a:p>
            <a:r>
              <a:rPr lang="en-US" sz="3200" dirty="0"/>
              <a:t>Only if a person falls in love with his soul as deeply as he has ever done with another person will he even stand a chance of finding it. </a:t>
            </a:r>
            <a:r>
              <a:rPr lang="en-US" sz="3200" b="1" dirty="0"/>
              <a:t>Incessant yearning for the higher self, in a spirit of religious devotion, is one of the indispensable aspects of the fourfold integral quest. The note of yearning for this realization must sound through all his prayer and worship, concentration and meditation. </a:t>
            </a:r>
            <a:r>
              <a:rPr lang="en-US" sz="3200" dirty="0"/>
              <a:t>Sometimes the longing for God may affect him even physically with abrupt dynamic force, shaking his whole body, and agitating his whole nervous system.  2.9.67</a:t>
            </a:r>
          </a:p>
        </p:txBody>
      </p:sp>
    </p:spTree>
    <p:extLst>
      <p:ext uri="{BB962C8B-B14F-4D97-AF65-F5344CB8AC3E}">
        <p14:creationId xmlns:p14="http://schemas.microsoft.com/office/powerpoint/2010/main" val="323577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59D466-DC9C-4060-80D3-9DAC36143AC0}"/>
              </a:ext>
            </a:extLst>
          </p:cNvPr>
          <p:cNvSpPr>
            <a:spLocks noGrp="1"/>
          </p:cNvSpPr>
          <p:nvPr>
            <p:ph idx="1"/>
          </p:nvPr>
        </p:nvSpPr>
        <p:spPr>
          <a:xfrm>
            <a:off x="628650" y="689113"/>
            <a:ext cx="7886700" cy="5487850"/>
          </a:xfrm>
        </p:spPr>
        <p:txBody>
          <a:bodyPr>
            <a:normAutofit lnSpcReduction="10000"/>
          </a:bodyPr>
          <a:lstStyle/>
          <a:p>
            <a:r>
              <a:rPr lang="en-US" sz="3200" dirty="0"/>
              <a:t>If a man has conscientiously followed this fourfold path, if he has </a:t>
            </a:r>
            <a:r>
              <a:rPr lang="en-US" sz="3200" dirty="0" err="1"/>
              <a:t>practised</a:t>
            </a:r>
            <a:r>
              <a:rPr lang="en-US" sz="3200" dirty="0"/>
              <a:t> mystical meditation and metaphysical reflection, purification of character and unselfish service, and yet seems to be remote from the goal, what is he to do? He has then to follow the admonition of Jesus: "Ask and ye shall receive, knock and it shall be opened unto you." </a:t>
            </a:r>
            <a:r>
              <a:rPr lang="en-US" sz="3200" b="1" dirty="0"/>
              <a:t>He has literally to ask for Grace out of the deep anguish of his heart. </a:t>
            </a:r>
            <a:r>
              <a:rPr lang="en-US" sz="3200" dirty="0"/>
              <a:t>We are all poor. He is indeed discerning who realizes this and becomes a beggar, imploring of God for Grace. </a:t>
            </a:r>
          </a:p>
          <a:p>
            <a:endParaRPr lang="en-US" dirty="0"/>
          </a:p>
        </p:txBody>
      </p:sp>
    </p:spTree>
    <p:extLst>
      <p:ext uri="{BB962C8B-B14F-4D97-AF65-F5344CB8AC3E}">
        <p14:creationId xmlns:p14="http://schemas.microsoft.com/office/powerpoint/2010/main" val="190043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AC4E6F-7E67-4176-9A0F-A9EEEC069F0B}"/>
              </a:ext>
            </a:extLst>
          </p:cNvPr>
          <p:cNvSpPr>
            <a:spLocks noGrp="1"/>
          </p:cNvSpPr>
          <p:nvPr>
            <p:ph idx="1"/>
          </p:nvPr>
        </p:nvSpPr>
        <p:spPr>
          <a:xfrm>
            <a:off x="509381" y="198783"/>
            <a:ext cx="8250306" cy="6440556"/>
          </a:xfrm>
        </p:spPr>
        <p:txBody>
          <a:bodyPr>
            <a:normAutofit lnSpcReduction="10000"/>
          </a:bodyPr>
          <a:lstStyle/>
          <a:p>
            <a:pPr marL="0" indent="0">
              <a:buNone/>
            </a:pPr>
            <a:r>
              <a:rPr lang="en-US" sz="3200" dirty="0"/>
              <a:t>He must pray first to be liberated from the heavy </a:t>
            </a:r>
            <a:r>
              <a:rPr lang="en-US" sz="3200" dirty="0" err="1"/>
              <a:t>thraldom</a:t>
            </a:r>
            <a:r>
              <a:rPr lang="en-US" sz="3200" dirty="0"/>
              <a:t> of the senses, the desires, and the thoughts. He must pray next for the conscious presence of the </a:t>
            </a:r>
            <a:r>
              <a:rPr lang="en-US" sz="3200" dirty="0" err="1"/>
              <a:t>Overself</a:t>
            </a:r>
            <a:r>
              <a:rPr lang="en-US" sz="3200" dirty="0"/>
              <a:t>. He should pray silently and deeply in the solitude of his own heart. He should pray with concentrated emotion and tight-held mind. His yearning for such liberation and such presence must be unquestionably sincere and unquestionably strong. He should begin and close - and even fill if he wishes - his hour of meditation with such noble prayers. He must do this day after day, week after week. For the </a:t>
            </a:r>
            <a:r>
              <a:rPr lang="en-US" sz="3200" dirty="0" err="1"/>
              <a:t>Overself</a:t>
            </a:r>
            <a:r>
              <a:rPr lang="en-US" sz="3200" dirty="0"/>
              <a:t> is not merely a concept, but a living reality, the power behind all his other and lesser powers. 2.9.67</a:t>
            </a:r>
          </a:p>
          <a:p>
            <a:endParaRPr lang="en-US" dirty="0"/>
          </a:p>
        </p:txBody>
      </p:sp>
    </p:spTree>
    <p:extLst>
      <p:ext uri="{BB962C8B-B14F-4D97-AF65-F5344CB8AC3E}">
        <p14:creationId xmlns:p14="http://schemas.microsoft.com/office/powerpoint/2010/main" val="31616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50" y="344557"/>
            <a:ext cx="7886700" cy="5832406"/>
          </a:xfrm>
        </p:spPr>
        <p:txBody>
          <a:bodyPr>
            <a:normAutofit/>
          </a:bodyPr>
          <a:lstStyle/>
          <a:p>
            <a:r>
              <a:rPr lang="en-US" sz="3200" dirty="0"/>
              <a:t>A merely formal practice of meditation is quite insufficient although not quite useless. </a:t>
            </a:r>
            <a:r>
              <a:rPr lang="en-US" sz="3200" b="1" dirty="0"/>
              <a:t>For without the yearning the advent of Grace is unlikely, and without Grace there can never be any realization of the </a:t>
            </a:r>
            <a:r>
              <a:rPr lang="en-US" sz="3200" b="1" dirty="0" err="1"/>
              <a:t>Overself</a:t>
            </a:r>
            <a:r>
              <a:rPr lang="en-US" sz="3200" b="1" dirty="0"/>
              <a:t>. </a:t>
            </a:r>
            <a:r>
              <a:rPr lang="en-US" sz="3200" dirty="0"/>
              <a:t>2.9.67</a:t>
            </a:r>
          </a:p>
        </p:txBody>
      </p:sp>
    </p:spTree>
    <p:extLst>
      <p:ext uri="{BB962C8B-B14F-4D97-AF65-F5344CB8AC3E}">
        <p14:creationId xmlns:p14="http://schemas.microsoft.com/office/powerpoint/2010/main" val="214841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D1A4D-4ADA-4EA1-80C9-98FEF93262B6}"/>
              </a:ext>
            </a:extLst>
          </p:cNvPr>
          <p:cNvSpPr>
            <a:spLocks noGrp="1"/>
          </p:cNvSpPr>
          <p:nvPr>
            <p:ph idx="1"/>
          </p:nvPr>
        </p:nvSpPr>
        <p:spPr/>
        <p:txBody>
          <a:bodyPr/>
          <a:lstStyle/>
          <a:p>
            <a:r>
              <a:rPr lang="en-US" sz="3200" dirty="0"/>
              <a:t>For the object of all this thinking is to awaken within him a mood of soul, a mental atmosphere and even an emotional condition of aspiration towards Truth which will provide an appropriate stage for the entry of illumination.: </a:t>
            </a:r>
            <a:r>
              <a:rPr lang="en-US" sz="3200" i="1" u="sng" dirty="0"/>
              <a:t>The Quest of the </a:t>
            </a:r>
            <a:r>
              <a:rPr lang="en-US" sz="3200" i="1" u="sng" dirty="0" err="1"/>
              <a:t>Overself</a:t>
            </a:r>
            <a:endParaRPr lang="en-US" sz="3200" dirty="0"/>
          </a:p>
          <a:p>
            <a:endParaRPr lang="en-US" dirty="0"/>
          </a:p>
        </p:txBody>
      </p:sp>
    </p:spTree>
    <p:extLst>
      <p:ext uri="{BB962C8B-B14F-4D97-AF65-F5344CB8AC3E}">
        <p14:creationId xmlns:p14="http://schemas.microsoft.com/office/powerpoint/2010/main" val="3356611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50" y="344557"/>
            <a:ext cx="7886700" cy="5832406"/>
          </a:xfrm>
        </p:spPr>
        <p:txBody>
          <a:bodyPr>
            <a:normAutofit/>
          </a:bodyPr>
          <a:lstStyle/>
          <a:p>
            <a:r>
              <a:rPr lang="en-US" sz="3200" dirty="0"/>
              <a:t>… His intellectual, emotional, and moral disciplines are as needed to attract that Grace as are his aspirations, yearnings, and prayers for it. He cannot expect God to do for him work which should be done by himself.  8.4.210</a:t>
            </a:r>
          </a:p>
        </p:txBody>
      </p:sp>
    </p:spTree>
    <p:extLst>
      <p:ext uri="{BB962C8B-B14F-4D97-AF65-F5344CB8AC3E}">
        <p14:creationId xmlns:p14="http://schemas.microsoft.com/office/powerpoint/2010/main" val="1357278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50" y="344557"/>
            <a:ext cx="7886700" cy="5832406"/>
          </a:xfrm>
        </p:spPr>
        <p:txBody>
          <a:bodyPr>
            <a:normAutofit/>
          </a:bodyPr>
          <a:lstStyle/>
          <a:p>
            <a:r>
              <a:rPr lang="en-US" sz="3200" dirty="0"/>
              <a:t>Consciousness appearing as the person seeks itself.  This is its quest.  But when it learns and comprehends that it is itself the object of that quest, the person stops not only seeking outside himself but even engaging in the quest itself.  Henceforth he lets himself be moved by the </a:t>
            </a:r>
            <a:r>
              <a:rPr lang="en-US" sz="3200" dirty="0" err="1"/>
              <a:t>Overself's</a:t>
            </a:r>
            <a:r>
              <a:rPr lang="en-US" sz="3200" dirty="0"/>
              <a:t> flow.   23.1.3</a:t>
            </a:r>
          </a:p>
        </p:txBody>
      </p:sp>
    </p:spTree>
    <p:extLst>
      <p:ext uri="{BB962C8B-B14F-4D97-AF65-F5344CB8AC3E}">
        <p14:creationId xmlns:p14="http://schemas.microsoft.com/office/powerpoint/2010/main" val="4244820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50" y="344557"/>
            <a:ext cx="7886700" cy="5832406"/>
          </a:xfrm>
        </p:spPr>
        <p:txBody>
          <a:bodyPr>
            <a:normAutofit/>
          </a:bodyPr>
          <a:lstStyle/>
          <a:p>
            <a:pPr marL="0" indent="0">
              <a:buNone/>
            </a:pPr>
            <a:r>
              <a:rPr lang="en-US" sz="3200" b="1" i="1" dirty="0"/>
              <a:t>FOUR SIMPLES</a:t>
            </a:r>
          </a:p>
          <a:p>
            <a:pPr marL="0" indent="0">
              <a:buNone/>
            </a:pPr>
            <a:r>
              <a:rPr lang="en-US" sz="3200" b="1" i="1" dirty="0"/>
              <a:t>So intimate can’t see it: so step back and be it</a:t>
            </a:r>
          </a:p>
          <a:p>
            <a:pPr marL="0" indent="0">
              <a:buNone/>
            </a:pPr>
            <a:r>
              <a:rPr lang="en-US" sz="3200" b="1" i="1" dirty="0"/>
              <a:t>So pervasive take for granted: so praise and thank you</a:t>
            </a:r>
          </a:p>
          <a:p>
            <a:pPr marL="0" indent="0">
              <a:buNone/>
            </a:pPr>
            <a:r>
              <a:rPr lang="en-US" sz="3200" b="1" i="1" dirty="0"/>
              <a:t>So formless you can’t grasp it: so don’t figure it out: allow-- and let it grasp YOU</a:t>
            </a:r>
          </a:p>
          <a:p>
            <a:pPr marL="0" indent="0">
              <a:buNone/>
            </a:pPr>
            <a:r>
              <a:rPr lang="en-US" sz="3200" b="1" i="1" dirty="0"/>
              <a:t>Too Good to be True: So Acknowledge All Good</a:t>
            </a:r>
          </a:p>
          <a:p>
            <a:pPr marL="0" indent="0">
              <a:buNone/>
            </a:pPr>
            <a:r>
              <a:rPr lang="en-US" sz="3200" b="1" i="1" dirty="0"/>
              <a:t>…(NM </a:t>
            </a:r>
            <a:r>
              <a:rPr lang="en-US" sz="3200" b="1" i="1" dirty="0" err="1"/>
              <a:t>ch.</a:t>
            </a:r>
            <a:r>
              <a:rPr lang="en-US" sz="3200" b="1" i="1" dirty="0"/>
              <a:t> 1 -let go of the unreal and the real will step in)</a:t>
            </a:r>
          </a:p>
          <a:p>
            <a:pPr marL="0" indent="0">
              <a:buNone/>
            </a:pPr>
            <a:endParaRPr lang="en-US" sz="3200" b="1" i="1" dirty="0"/>
          </a:p>
        </p:txBody>
      </p:sp>
    </p:spTree>
    <p:extLst>
      <p:ext uri="{BB962C8B-B14F-4D97-AF65-F5344CB8AC3E}">
        <p14:creationId xmlns:p14="http://schemas.microsoft.com/office/powerpoint/2010/main" val="138569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60D20-710B-4DF4-B3BF-1F94F5AF2B72}"/>
              </a:ext>
            </a:extLst>
          </p:cNvPr>
          <p:cNvSpPr>
            <a:spLocks noGrp="1"/>
          </p:cNvSpPr>
          <p:nvPr>
            <p:ph idx="1"/>
          </p:nvPr>
        </p:nvSpPr>
        <p:spPr>
          <a:xfrm>
            <a:off x="628650" y="344557"/>
            <a:ext cx="7886700" cy="5832406"/>
          </a:xfrm>
        </p:spPr>
        <p:txBody>
          <a:bodyPr>
            <a:normAutofit/>
          </a:bodyPr>
          <a:lstStyle/>
          <a:p>
            <a:pPr marL="0" indent="0">
              <a:buNone/>
            </a:pPr>
            <a:r>
              <a:rPr lang="en-US" sz="3200" b="1" i="1" dirty="0"/>
              <a:t>FOUR PROFOUNDS</a:t>
            </a:r>
          </a:p>
          <a:p>
            <a:pPr marL="0" indent="0">
              <a:buNone/>
            </a:pPr>
            <a:r>
              <a:rPr lang="en-US" sz="3200" b="1" i="1" dirty="0"/>
              <a:t>Primordial Awareness… never a content… but the essence of all contents:</a:t>
            </a:r>
          </a:p>
          <a:p>
            <a:pPr marL="0" indent="0">
              <a:buNone/>
            </a:pPr>
            <a:r>
              <a:rPr lang="en-US" sz="3200" b="1" i="1" dirty="0"/>
              <a:t>Ineffable, infinite </a:t>
            </a:r>
            <a:r>
              <a:rPr lang="en-US" sz="3200" b="1" i="1" dirty="0" err="1"/>
              <a:t>mysteryIntimate</a:t>
            </a:r>
            <a:r>
              <a:rPr lang="en-US" sz="3200" b="1" i="1" dirty="0"/>
              <a:t>: closer than close</a:t>
            </a:r>
          </a:p>
          <a:p>
            <a:pPr marL="0" indent="0">
              <a:buNone/>
            </a:pPr>
            <a:r>
              <a:rPr lang="en-US" sz="3200" b="1" i="1" dirty="0"/>
              <a:t>Whole, </a:t>
            </a:r>
            <a:r>
              <a:rPr lang="en-US" sz="3200" b="1" i="1" dirty="0" err="1"/>
              <a:t>unific</a:t>
            </a:r>
            <a:r>
              <a:rPr lang="en-US" sz="3200" b="1" i="1" dirty="0"/>
              <a:t>… </a:t>
            </a:r>
          </a:p>
          <a:p>
            <a:pPr marL="0" indent="0">
              <a:buNone/>
            </a:pPr>
            <a:r>
              <a:rPr lang="en-US" sz="3200" b="1" i="1" dirty="0"/>
              <a:t>Open, no-thing, without form</a:t>
            </a:r>
          </a:p>
          <a:p>
            <a:pPr marL="0" indent="0">
              <a:buNone/>
            </a:pPr>
            <a:r>
              <a:rPr lang="en-US" sz="3200" b="1" i="1" dirty="0"/>
              <a:t>Spontaneously (omni-)present</a:t>
            </a:r>
          </a:p>
        </p:txBody>
      </p:sp>
    </p:spTree>
    <p:extLst>
      <p:ext uri="{BB962C8B-B14F-4D97-AF65-F5344CB8AC3E}">
        <p14:creationId xmlns:p14="http://schemas.microsoft.com/office/powerpoint/2010/main" val="340146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5C9F2A-BF63-4AD3-88BC-C668B316E471}"/>
              </a:ext>
            </a:extLst>
          </p:cNvPr>
          <p:cNvSpPr>
            <a:spLocks noGrp="1"/>
          </p:cNvSpPr>
          <p:nvPr>
            <p:ph idx="1"/>
          </p:nvPr>
        </p:nvSpPr>
        <p:spPr>
          <a:xfrm>
            <a:off x="419698" y="284205"/>
            <a:ext cx="8484043" cy="6414865"/>
          </a:xfrm>
        </p:spPr>
        <p:txBody>
          <a:bodyPr>
            <a:noAutofit/>
          </a:bodyPr>
          <a:lstStyle/>
          <a:p>
            <a:pPr marL="0" indent="0">
              <a:buNone/>
            </a:pPr>
            <a:r>
              <a:rPr lang="en-US" b="1" dirty="0"/>
              <a:t>“Be Still and Know” “Look Within” 	</a:t>
            </a:r>
          </a:p>
          <a:p>
            <a:r>
              <a:rPr lang="en-US" dirty="0"/>
              <a:t>“the kingdom of God is within you.”  Luke 17:20 	</a:t>
            </a:r>
          </a:p>
          <a:p>
            <a:r>
              <a:rPr lang="en-US" dirty="0"/>
              <a:t>Now: Appreciate: every day is a holy day: every moment is sacred:  In fact, your doing is also God, and your Is-ness is God.  So:  Just Be...Rest in God Is…  </a:t>
            </a:r>
          </a:p>
          <a:p>
            <a:pPr marL="0" indent="0">
              <a:buNone/>
            </a:pPr>
            <a:r>
              <a:rPr lang="en-US" b="1" dirty="0"/>
              <a:t> </a:t>
            </a:r>
          </a:p>
          <a:p>
            <a:pPr marL="0" indent="0">
              <a:buNone/>
            </a:pPr>
            <a:r>
              <a:rPr lang="en-US" b="1" dirty="0"/>
              <a:t>“Pray without ceasing --make your life a prayer </a:t>
            </a:r>
          </a:p>
          <a:p>
            <a:r>
              <a:rPr lang="en-US" dirty="0"/>
              <a:t>Prayer as Remembrance </a:t>
            </a:r>
          </a:p>
          <a:p>
            <a:pPr marL="0" indent="0">
              <a:buNone/>
            </a:pPr>
            <a:r>
              <a:rPr lang="en-US" b="1" dirty="0"/>
              <a:t>  </a:t>
            </a:r>
          </a:p>
          <a:p>
            <a:pPr marL="0" indent="0">
              <a:buNone/>
            </a:pPr>
            <a:r>
              <a:rPr lang="en-US" b="1" dirty="0"/>
              <a:t>Surrender:</a:t>
            </a:r>
          </a:p>
          <a:p>
            <a:r>
              <a:rPr lang="en-US" dirty="0"/>
              <a:t>"To find your life, you must lose your life." </a:t>
            </a:r>
          </a:p>
          <a:p>
            <a:r>
              <a:rPr lang="en-US" dirty="0"/>
              <a:t>  Shift Identity: Be that rather than this… </a:t>
            </a:r>
          </a:p>
          <a:p>
            <a:r>
              <a:rPr lang="en-US" dirty="0"/>
              <a:t>“Be in the world but not of it.      [Doing Non-Doing] </a:t>
            </a:r>
          </a:p>
        </p:txBody>
      </p:sp>
    </p:spTree>
    <p:extLst>
      <p:ext uri="{BB962C8B-B14F-4D97-AF65-F5344CB8AC3E}">
        <p14:creationId xmlns:p14="http://schemas.microsoft.com/office/powerpoint/2010/main" val="1868814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117D2-C5F9-4E68-8EDE-1DF296245871}"/>
              </a:ext>
            </a:extLst>
          </p:cNvPr>
          <p:cNvSpPr>
            <a:spLocks noGrp="1"/>
          </p:cNvSpPr>
          <p:nvPr>
            <p:ph type="title"/>
          </p:nvPr>
        </p:nvSpPr>
        <p:spPr/>
        <p:txBody>
          <a:bodyPr>
            <a:normAutofit/>
          </a:bodyPr>
          <a:lstStyle/>
          <a:p>
            <a:r>
              <a:rPr lang="en-US" sz="3600" b="1" i="1" dirty="0"/>
              <a:t>05 ENTERING the STILLNESS:  </a:t>
            </a:r>
            <a:br>
              <a:rPr lang="en-US" sz="3600" b="1" i="1" dirty="0"/>
            </a:br>
            <a:r>
              <a:rPr lang="en-US" sz="3600" b="1" i="1" dirty="0"/>
              <a:t>Be Still and Know</a:t>
            </a:r>
            <a:endParaRPr lang="en-US" sz="3600" dirty="0"/>
          </a:p>
        </p:txBody>
      </p:sp>
      <p:sp>
        <p:nvSpPr>
          <p:cNvPr id="3" name="Content Placeholder 2">
            <a:extLst>
              <a:ext uri="{FF2B5EF4-FFF2-40B4-BE49-F238E27FC236}">
                <a16:creationId xmlns:a16="http://schemas.microsoft.com/office/drawing/2014/main" id="{98DA803F-6E99-4974-BFE5-E7DBD964E8DC}"/>
              </a:ext>
            </a:extLst>
          </p:cNvPr>
          <p:cNvSpPr>
            <a:spLocks noGrp="1"/>
          </p:cNvSpPr>
          <p:nvPr>
            <p:ph idx="1"/>
          </p:nvPr>
        </p:nvSpPr>
        <p:spPr/>
        <p:txBody>
          <a:bodyPr>
            <a:normAutofit fontScale="92500" lnSpcReduction="20000"/>
          </a:bodyPr>
          <a:lstStyle/>
          <a:p>
            <a:pPr marL="0" indent="0">
              <a:buNone/>
            </a:pPr>
            <a:r>
              <a:rPr lang="en-US" sz="3300" b="1" i="1" dirty="0"/>
              <a:t>But of course, you now ask, What and where is the Kingdom of Heaven?  How to seek it? </a:t>
            </a:r>
            <a:endParaRPr lang="en-US" sz="3300" i="1" dirty="0"/>
          </a:p>
          <a:p>
            <a:pPr marL="0" indent="0">
              <a:buNone/>
            </a:pPr>
            <a:r>
              <a:rPr lang="en-US" sz="3300" b="1" i="1" dirty="0"/>
              <a:t>Jesus gives some answers: </a:t>
            </a:r>
            <a:endParaRPr lang="en-US" sz="3300" i="1" dirty="0"/>
          </a:p>
          <a:p>
            <a:r>
              <a:rPr lang="en-US" sz="3300" dirty="0"/>
              <a:t>Where?  </a:t>
            </a:r>
            <a:r>
              <a:rPr lang="en-US" sz="3300" i="1" dirty="0"/>
              <a:t>“behold, the kingdom of God is within you.”  Luke 17:20</a:t>
            </a:r>
            <a:endParaRPr lang="en-US" sz="3300" dirty="0"/>
          </a:p>
          <a:p>
            <a:r>
              <a:rPr lang="en-US" sz="3300" dirty="0"/>
              <a:t>How to seek it?   “Be Still and Know…”</a:t>
            </a:r>
          </a:p>
          <a:p>
            <a:endParaRPr lang="en-US" sz="3300" dirty="0"/>
          </a:p>
          <a:p>
            <a:r>
              <a:rPr lang="en-US" sz="3600" b="1" dirty="0"/>
              <a:t>To enter this stillness is the best way to pray. </a:t>
            </a:r>
            <a:r>
              <a:rPr lang="en-US" sz="3600" dirty="0"/>
              <a:t>18.2.60 </a:t>
            </a:r>
            <a:br>
              <a:rPr lang="en-US" sz="3600" dirty="0"/>
            </a:br>
            <a:endParaRPr lang="en-US" sz="3600" dirty="0"/>
          </a:p>
          <a:p>
            <a:endParaRPr lang="en-US" sz="3300" dirty="0"/>
          </a:p>
          <a:p>
            <a:endParaRPr lang="en-US" sz="3300" dirty="0">
              <a:solidFill>
                <a:srgbClr val="C00000"/>
              </a:solidFill>
            </a:endParaRPr>
          </a:p>
        </p:txBody>
      </p:sp>
    </p:spTree>
    <p:extLst>
      <p:ext uri="{BB962C8B-B14F-4D97-AF65-F5344CB8AC3E}">
        <p14:creationId xmlns:p14="http://schemas.microsoft.com/office/powerpoint/2010/main" val="120938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13779-E41D-4082-A131-8E4244A14A01}"/>
              </a:ext>
            </a:extLst>
          </p:cNvPr>
          <p:cNvSpPr>
            <a:spLocks noGrp="1"/>
          </p:cNvSpPr>
          <p:nvPr>
            <p:ph idx="1"/>
          </p:nvPr>
        </p:nvSpPr>
        <p:spPr>
          <a:xfrm>
            <a:off x="628650" y="834887"/>
            <a:ext cx="7886700" cy="5342076"/>
          </a:xfrm>
        </p:spPr>
        <p:txBody>
          <a:bodyPr/>
          <a:lstStyle/>
          <a:p>
            <a:pPr marL="0" indent="0">
              <a:buNone/>
            </a:pPr>
            <a:r>
              <a:rPr lang="en-US" dirty="0"/>
              <a:t>This idea, or belief, that we must go somewhere, meet someone, read something, to accomplish life's best fulfilment is the first and last mistake. In the end, as in the beginning, we have nothing else to do except obey the ancient command to LOOK WITHIN.  4.1.7</a:t>
            </a:r>
          </a:p>
          <a:p>
            <a:pPr marL="0" indent="0">
              <a:buNone/>
            </a:pPr>
            <a:endParaRPr lang="en-US" dirty="0"/>
          </a:p>
          <a:p>
            <a:pPr marL="0" indent="0">
              <a:buNone/>
            </a:pPr>
            <a:r>
              <a:rPr lang="en-US" dirty="0"/>
              <a:t>"Be still and know that I am God" is the key to the enigma of truth, for it sums up the whole of the Short Path. Paradox is the final revelation. For this is "non-doing." Rather is it a "letting-be," a non-interference by your egoistic will, a silencing of all the mental agitation and effort. 23.5.202</a:t>
            </a:r>
          </a:p>
          <a:p>
            <a:endParaRPr lang="en-US" dirty="0">
              <a:solidFill>
                <a:srgbClr val="0000FF"/>
              </a:solidFill>
            </a:endParaRPr>
          </a:p>
          <a:p>
            <a:endParaRPr lang="en-US" dirty="0">
              <a:solidFill>
                <a:srgbClr val="0000FF"/>
              </a:solidFill>
            </a:endParaRPr>
          </a:p>
        </p:txBody>
      </p:sp>
    </p:spTree>
    <p:extLst>
      <p:ext uri="{BB962C8B-B14F-4D97-AF65-F5344CB8AC3E}">
        <p14:creationId xmlns:p14="http://schemas.microsoft.com/office/powerpoint/2010/main" val="3017354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0BC60D-B4CC-414D-A90E-C9B79AC2DE9C}"/>
              </a:ext>
            </a:extLst>
          </p:cNvPr>
          <p:cNvSpPr>
            <a:spLocks noGrp="1"/>
          </p:cNvSpPr>
          <p:nvPr>
            <p:ph idx="1"/>
          </p:nvPr>
        </p:nvSpPr>
        <p:spPr>
          <a:xfrm>
            <a:off x="628650" y="156754"/>
            <a:ext cx="7886700" cy="6020209"/>
          </a:xfrm>
        </p:spPr>
        <p:txBody>
          <a:bodyPr>
            <a:normAutofit/>
          </a:bodyPr>
          <a:lstStyle/>
          <a:p>
            <a:r>
              <a:rPr lang="en-US" dirty="0"/>
              <a:t>When you lose touch with inner stillness, you lose touch with yourself.  When you lose touch with yourself, you lose yourself in the world.  Your innermost sense of self, of who you are, is inseparable from stillness.  This is the I Am that is deeper than name and form.</a:t>
            </a:r>
          </a:p>
          <a:p>
            <a:r>
              <a:rPr lang="en-US" dirty="0"/>
              <a:t>Stillness is your essential nature. What is stillness?  The inner space or awareness in which the words on this page are being perceived and become thoughts.  Without that awareness, there would be no perception, no thoughts, no world.   You are that awareness, disguised as a person.  ET </a:t>
            </a:r>
            <a:r>
              <a:rPr lang="en-US" u="sng" dirty="0"/>
              <a:t>Stillness Speaks</a:t>
            </a:r>
          </a:p>
          <a:p>
            <a:endParaRPr lang="en-US" dirty="0"/>
          </a:p>
        </p:txBody>
      </p:sp>
    </p:spTree>
    <p:extLst>
      <p:ext uri="{BB962C8B-B14F-4D97-AF65-F5344CB8AC3E}">
        <p14:creationId xmlns:p14="http://schemas.microsoft.com/office/powerpoint/2010/main" val="23649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707720-1137-46DC-A6F1-1724A2226060}"/>
              </a:ext>
            </a:extLst>
          </p:cNvPr>
          <p:cNvSpPr>
            <a:spLocks noGrp="1"/>
          </p:cNvSpPr>
          <p:nvPr>
            <p:ph idx="1"/>
          </p:nvPr>
        </p:nvSpPr>
        <p:spPr>
          <a:xfrm>
            <a:off x="628650" y="365760"/>
            <a:ext cx="7886700" cy="5811203"/>
          </a:xfrm>
        </p:spPr>
        <p:txBody>
          <a:bodyPr/>
          <a:lstStyle/>
          <a:p>
            <a:r>
              <a:rPr lang="en-US" dirty="0"/>
              <a:t>He will understand the real spirit of meditation when he understands that he has to do nothing at all, just to sit still physically, mentally, and emotionally. For the moment he attempts to do anything, he intrudes his ego. By sitting inwardly and outwardly still, he surrenders egoistic action and thereby implies that he is willing to surrender his little self to his </a:t>
            </a:r>
            <a:r>
              <a:rPr lang="en-US" dirty="0" err="1"/>
              <a:t>Overself</a:t>
            </a:r>
            <a:r>
              <a:rPr lang="en-US" dirty="0"/>
              <a:t>. He shows that he is willing to step aside and let himself be worked upon, acted through, and guided by a higher power.  23.7.237</a:t>
            </a:r>
          </a:p>
          <a:p>
            <a:endParaRPr lang="en-US" dirty="0"/>
          </a:p>
        </p:txBody>
      </p:sp>
    </p:spTree>
    <p:extLst>
      <p:ext uri="{BB962C8B-B14F-4D97-AF65-F5344CB8AC3E}">
        <p14:creationId xmlns:p14="http://schemas.microsoft.com/office/powerpoint/2010/main" val="667674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3D29B3-977C-44C3-9A80-D0E29495E2B8}"/>
              </a:ext>
            </a:extLst>
          </p:cNvPr>
          <p:cNvSpPr>
            <a:spLocks noGrp="1"/>
          </p:cNvSpPr>
          <p:nvPr>
            <p:ph idx="1"/>
          </p:nvPr>
        </p:nvSpPr>
        <p:spPr>
          <a:xfrm>
            <a:off x="628650" y="1272209"/>
            <a:ext cx="7886700" cy="4904754"/>
          </a:xfrm>
        </p:spPr>
        <p:txBody>
          <a:bodyPr/>
          <a:lstStyle/>
          <a:p>
            <a:r>
              <a:rPr lang="en-US" dirty="0"/>
              <a:t>True meditation has no direction or goal. It is pure wordless surrender, pure silent prayer. All methods aiming at achieving a certain state of mind are limited, impermanent, and conditioned. Fascination with states leads only to bondage and dependency. True meditation is abidance as primordial awareness.		</a:t>
            </a:r>
            <a:r>
              <a:rPr lang="en-US" b="1" i="1" dirty="0"/>
              <a:t> --</a:t>
            </a:r>
            <a:r>
              <a:rPr lang="en-US" b="1" i="1" dirty="0" err="1"/>
              <a:t>Adyashanti</a:t>
            </a:r>
            <a:r>
              <a:rPr lang="en-US" b="1" i="1" dirty="0"/>
              <a:t>:</a:t>
            </a:r>
            <a:endParaRPr lang="en-US" dirty="0"/>
          </a:p>
          <a:p>
            <a:endParaRPr lang="en-US" dirty="0"/>
          </a:p>
        </p:txBody>
      </p:sp>
    </p:spTree>
    <p:extLst>
      <p:ext uri="{BB962C8B-B14F-4D97-AF65-F5344CB8AC3E}">
        <p14:creationId xmlns:p14="http://schemas.microsoft.com/office/powerpoint/2010/main" val="1082224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B319D-4D8C-4BAF-A295-0B3832206DF8}"/>
              </a:ext>
            </a:extLst>
          </p:cNvPr>
          <p:cNvSpPr>
            <a:spLocks noGrp="1"/>
          </p:cNvSpPr>
          <p:nvPr>
            <p:ph type="title"/>
          </p:nvPr>
        </p:nvSpPr>
        <p:spPr>
          <a:xfrm>
            <a:off x="628649" y="365126"/>
            <a:ext cx="8005553" cy="6260961"/>
          </a:xfrm>
        </p:spPr>
        <p:txBody>
          <a:bodyPr>
            <a:normAutofit/>
          </a:bodyPr>
          <a:lstStyle/>
          <a:p>
            <a:r>
              <a:rPr lang="en-US" sz="3600" b="1" i="1" dirty="0"/>
              <a:t>06 Now: Miracle in every moment.  </a:t>
            </a:r>
            <a:br>
              <a:rPr lang="en-US" sz="3600" b="1" i="1" dirty="0"/>
            </a:br>
            <a:br>
              <a:rPr lang="en-US" sz="3600" b="1" i="1" dirty="0"/>
            </a:br>
            <a:r>
              <a:rPr lang="en-US" sz="3200" b="1" i="1" dirty="0"/>
              <a:t>Consider the lilies…Put baggage down… </a:t>
            </a:r>
            <a:br>
              <a:rPr lang="en-US" sz="3200" b="1" i="1" dirty="0"/>
            </a:br>
            <a:br>
              <a:rPr lang="en-US" sz="3200" b="1" i="1" dirty="0"/>
            </a:br>
            <a:r>
              <a:rPr lang="en-US" sz="3200" b="1" i="1" dirty="0"/>
              <a:t>every day is a holy day, every moment is sacred… </a:t>
            </a:r>
            <a:br>
              <a:rPr lang="en-US" sz="3200" b="1" i="1" dirty="0"/>
            </a:br>
            <a:br>
              <a:rPr lang="en-US" sz="3200" b="1" i="1" dirty="0"/>
            </a:br>
            <a:r>
              <a:rPr lang="en-US" sz="3200" dirty="0"/>
              <a:t>recognize the miracle that life IS: Gratitude</a:t>
            </a:r>
            <a:br>
              <a:rPr lang="en-US" sz="3200" dirty="0"/>
            </a:br>
            <a:br>
              <a:rPr lang="en-US" sz="3200" dirty="0"/>
            </a:br>
            <a:r>
              <a:rPr lang="en-US" sz="3200" dirty="0"/>
              <a:t>Holy </a:t>
            </a:r>
            <a:r>
              <a:rPr lang="en-US" sz="3200" dirty="0" err="1"/>
              <a:t>holy</a:t>
            </a:r>
            <a:r>
              <a:rPr lang="en-US" sz="3200" dirty="0"/>
              <a:t> </a:t>
            </a:r>
            <a:r>
              <a:rPr lang="en-US" sz="3200" dirty="0" err="1"/>
              <a:t>holy</a:t>
            </a:r>
            <a:r>
              <a:rPr lang="en-US" sz="3200" dirty="0"/>
              <a:t>, the whole earth is Holy</a:t>
            </a:r>
            <a:br>
              <a:rPr lang="en-US" sz="3200" b="1" i="1" dirty="0"/>
            </a:br>
            <a:br>
              <a:rPr lang="en-US" sz="3200" b="1" i="1" dirty="0"/>
            </a:br>
            <a:r>
              <a:rPr lang="en-US" sz="3200" b="1" i="1" dirty="0"/>
              <a:t>when we recognize and affirm “yes it is so”</a:t>
            </a:r>
            <a:br>
              <a:rPr lang="en-US" sz="3200" b="1" i="1" dirty="0"/>
            </a:br>
            <a:r>
              <a:rPr lang="en-US" sz="3200" b="1" i="1" dirty="0"/>
              <a:t>just be. Let go and Let God.  </a:t>
            </a:r>
            <a:endParaRPr lang="en-US" sz="3200" dirty="0"/>
          </a:p>
        </p:txBody>
      </p:sp>
      <p:sp>
        <p:nvSpPr>
          <p:cNvPr id="3" name="Rectangle 2">
            <a:extLst>
              <a:ext uri="{FF2B5EF4-FFF2-40B4-BE49-F238E27FC236}">
                <a16:creationId xmlns:a16="http://schemas.microsoft.com/office/drawing/2014/main" id="{9C653DAB-3E68-4228-8CC5-07E0CAD7A61E}"/>
              </a:ext>
            </a:extLst>
          </p:cNvPr>
          <p:cNvSpPr/>
          <p:nvPr/>
        </p:nvSpPr>
        <p:spPr>
          <a:xfrm>
            <a:off x="6578600" y="3213785"/>
            <a:ext cx="4572000" cy="923330"/>
          </a:xfrm>
          <a:prstGeom prst="rect">
            <a:avLst/>
          </a:prstGeom>
        </p:spPr>
        <p:txBody>
          <a:bodyPr>
            <a:spAutoFit/>
          </a:bodyPr>
          <a:lstStyle/>
          <a:p>
            <a:br>
              <a:rPr lang="en-US" b="1" i="1" dirty="0">
                <a:solidFill>
                  <a:srgbClr val="7030A0"/>
                </a:solidFill>
              </a:rPr>
            </a:br>
            <a:endParaRPr lang="en-US" b="1" i="1" dirty="0">
              <a:solidFill>
                <a:srgbClr val="7030A0"/>
              </a:solidFill>
            </a:endParaRPr>
          </a:p>
          <a:p>
            <a:endParaRPr lang="en-US" dirty="0"/>
          </a:p>
        </p:txBody>
      </p:sp>
    </p:spTree>
    <p:extLst>
      <p:ext uri="{BB962C8B-B14F-4D97-AF65-F5344CB8AC3E}">
        <p14:creationId xmlns:p14="http://schemas.microsoft.com/office/powerpoint/2010/main" val="2575075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CC38C-3EC2-45F2-9A03-DCB83EF21DAB}"/>
              </a:ext>
            </a:extLst>
          </p:cNvPr>
          <p:cNvSpPr>
            <a:spLocks noGrp="1"/>
          </p:cNvSpPr>
          <p:nvPr>
            <p:ph idx="1"/>
          </p:nvPr>
        </p:nvSpPr>
        <p:spPr>
          <a:xfrm>
            <a:off x="628649" y="647363"/>
            <a:ext cx="8104533" cy="5529599"/>
          </a:xfrm>
        </p:spPr>
        <p:txBody>
          <a:bodyPr>
            <a:normAutofit/>
          </a:bodyPr>
          <a:lstStyle/>
          <a:p>
            <a:r>
              <a:rPr lang="en-US" dirty="0"/>
              <a:t>Better than any long-drawn yoga discipline is the effort to rivet one's hold on the here-and-now of one's divinity.  23.6.</a:t>
            </a:r>
            <a:r>
              <a:rPr lang="en-US" u="sng" dirty="0">
                <a:hlinkClick r:id="rId2"/>
              </a:rPr>
              <a:t>175</a:t>
            </a:r>
            <a:r>
              <a:rPr lang="en-US" u="sng" dirty="0"/>
              <a:t> </a:t>
            </a:r>
          </a:p>
          <a:p>
            <a:endParaRPr lang="en-US" dirty="0"/>
          </a:p>
          <a:p>
            <a:r>
              <a:rPr lang="en-US" dirty="0"/>
              <a:t>It is in the fullness of the eternal present, the eternal now, that we can really live happily. For by seeking That which makes us conscious of the present moment, by remembering it as being the essence of our fleeting experience, we complete that experience and fulfill its lofty purpose. (Perspectives 19:30)</a:t>
            </a:r>
            <a:endParaRPr lang="en-US" i="1" dirty="0"/>
          </a:p>
          <a:p>
            <a:endParaRPr lang="en-US" dirty="0"/>
          </a:p>
        </p:txBody>
      </p:sp>
    </p:spTree>
    <p:extLst>
      <p:ext uri="{BB962C8B-B14F-4D97-AF65-F5344CB8AC3E}">
        <p14:creationId xmlns:p14="http://schemas.microsoft.com/office/powerpoint/2010/main" val="857722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82CCA-1933-43ED-A491-104A506125E9}"/>
              </a:ext>
            </a:extLst>
          </p:cNvPr>
          <p:cNvSpPr>
            <a:spLocks noGrp="1"/>
          </p:cNvSpPr>
          <p:nvPr>
            <p:ph idx="1"/>
          </p:nvPr>
        </p:nvSpPr>
        <p:spPr>
          <a:xfrm>
            <a:off x="628650" y="286247"/>
            <a:ext cx="7886700" cy="6194065"/>
          </a:xfrm>
        </p:spPr>
        <p:txBody>
          <a:bodyPr>
            <a:normAutofit/>
          </a:bodyPr>
          <a:lstStyle/>
          <a:p>
            <a:pPr marL="0" indent="0">
              <a:buNone/>
            </a:pPr>
            <a:r>
              <a:rPr lang="en-US" sz="3200" b="1" dirty="0"/>
              <a:t>“To </a:t>
            </a:r>
            <a:r>
              <a:rPr lang="en-US" sz="3200" b="1" dirty="0" err="1"/>
              <a:t>practise</a:t>
            </a:r>
            <a:r>
              <a:rPr lang="en-US" sz="3200" b="1" dirty="0"/>
              <a:t> the Short Path is to be aware of the miracle entailed in every moment of living.”  23.1.115 </a:t>
            </a:r>
          </a:p>
          <a:p>
            <a:endParaRPr lang="en-US" dirty="0">
              <a:solidFill>
                <a:srgbClr val="0000FF"/>
              </a:solidFill>
            </a:endParaRPr>
          </a:p>
          <a:p>
            <a:pPr marL="0" indent="0">
              <a:buNone/>
            </a:pPr>
            <a:r>
              <a:rPr lang="en-US" sz="3200" dirty="0"/>
              <a:t>It is the unique contribution of the Short Path that it takes advantage of the </a:t>
            </a:r>
            <a:r>
              <a:rPr lang="en-US" sz="3200" dirty="0" err="1"/>
              <a:t>Overself's</a:t>
            </a:r>
            <a:r>
              <a:rPr lang="en-US" sz="3200" dirty="0"/>
              <a:t> ever-present offer of Grace. 23.1.134</a:t>
            </a:r>
          </a:p>
          <a:p>
            <a:endParaRPr lang="en-US" dirty="0"/>
          </a:p>
        </p:txBody>
      </p:sp>
    </p:spTree>
    <p:extLst>
      <p:ext uri="{BB962C8B-B14F-4D97-AF65-F5344CB8AC3E}">
        <p14:creationId xmlns:p14="http://schemas.microsoft.com/office/powerpoint/2010/main" val="2634822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740FB-16C5-4F65-8861-0E386FEB65D4}"/>
              </a:ext>
            </a:extLst>
          </p:cNvPr>
          <p:cNvSpPr>
            <a:spLocks noGrp="1"/>
          </p:cNvSpPr>
          <p:nvPr>
            <p:ph idx="1"/>
          </p:nvPr>
        </p:nvSpPr>
        <p:spPr>
          <a:xfrm>
            <a:off x="628650" y="771525"/>
            <a:ext cx="7886700" cy="5405438"/>
          </a:xfrm>
        </p:spPr>
        <p:txBody>
          <a:bodyPr>
            <a:normAutofit lnSpcReduction="10000"/>
          </a:bodyPr>
          <a:lstStyle/>
          <a:p>
            <a:r>
              <a:rPr lang="en-US" dirty="0"/>
              <a:t>This notion that we must wait and wait while we slowly progress out of enslavement into liberation, out of ignorance into knowledge, out of the present limitations into a future union with the Divine, is only true if we let it be so.  But we need not.  We have thought our way into this unsatisfactory state;  we can unthink our way out of it.  We can shift our identification from the ego to the </a:t>
            </a:r>
            <a:r>
              <a:rPr lang="en-US" dirty="0" err="1"/>
              <a:t>Overself</a:t>
            </a:r>
            <a:r>
              <a:rPr lang="en-US" dirty="0"/>
              <a:t>  in our habitual thinking, in our daily reactions and attitudes, in our response to events and the world.  By incessantly remembering what we really are, here and now, at this very moment, we set ourselves free.  Why wait for what already is?      23.1.1</a:t>
            </a:r>
          </a:p>
          <a:p>
            <a:endParaRPr lang="en-US" dirty="0"/>
          </a:p>
        </p:txBody>
      </p:sp>
    </p:spTree>
    <p:extLst>
      <p:ext uri="{BB962C8B-B14F-4D97-AF65-F5344CB8AC3E}">
        <p14:creationId xmlns:p14="http://schemas.microsoft.com/office/powerpoint/2010/main" val="915438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7B46-ACEB-41BF-87D0-0462453A6C15}"/>
              </a:ext>
            </a:extLst>
          </p:cNvPr>
          <p:cNvSpPr>
            <a:spLocks noGrp="1"/>
          </p:cNvSpPr>
          <p:nvPr>
            <p:ph type="title"/>
          </p:nvPr>
        </p:nvSpPr>
        <p:spPr>
          <a:xfrm>
            <a:off x="628650" y="365126"/>
            <a:ext cx="8001000" cy="1892299"/>
          </a:xfrm>
        </p:spPr>
        <p:txBody>
          <a:bodyPr>
            <a:noAutofit/>
          </a:bodyPr>
          <a:lstStyle/>
          <a:p>
            <a:r>
              <a:rPr lang="en-US" sz="3600" b="1" i="1" dirty="0"/>
              <a:t>You ARE! </a:t>
            </a:r>
            <a:r>
              <a:rPr lang="en-US" sz="3200" b="1" i="1" dirty="0"/>
              <a:t>Appreciate the profound simplicity of IS, Is-ness.  Let go, let be, just be.  Aware of awareness.  I-Am…  Recognize the amazing implication of four simples… AFFIRMATIONS</a:t>
            </a:r>
            <a:endParaRPr lang="en-US" sz="3200" dirty="0"/>
          </a:p>
        </p:txBody>
      </p:sp>
      <p:sp>
        <p:nvSpPr>
          <p:cNvPr id="3" name="Content Placeholder 2">
            <a:extLst>
              <a:ext uri="{FF2B5EF4-FFF2-40B4-BE49-F238E27FC236}">
                <a16:creationId xmlns:a16="http://schemas.microsoft.com/office/drawing/2014/main" id="{33419332-9CE1-4571-B55B-1FAB543E9D82}"/>
              </a:ext>
            </a:extLst>
          </p:cNvPr>
          <p:cNvSpPr>
            <a:spLocks noGrp="1"/>
          </p:cNvSpPr>
          <p:nvPr>
            <p:ph idx="1"/>
          </p:nvPr>
        </p:nvSpPr>
        <p:spPr>
          <a:xfrm>
            <a:off x="628650" y="2586037"/>
            <a:ext cx="7886700" cy="3590925"/>
          </a:xfrm>
        </p:spPr>
        <p:txBody>
          <a:bodyPr>
            <a:normAutofit/>
          </a:bodyPr>
          <a:lstStyle/>
          <a:p>
            <a:pPr marL="0" indent="0">
              <a:buNone/>
            </a:pPr>
            <a:r>
              <a:rPr lang="en-US" dirty="0"/>
              <a:t>Eckhart: You are that awareness disguised as a person.</a:t>
            </a:r>
          </a:p>
          <a:p>
            <a:endParaRPr lang="en-US" dirty="0"/>
          </a:p>
          <a:p>
            <a:pPr marL="0" indent="0">
              <a:buNone/>
            </a:pPr>
            <a:r>
              <a:rPr lang="en-US" dirty="0"/>
              <a:t>We are as much in or near to the divine at every moment as we ever shall be. All we need is awareness of it… But It </a:t>
            </a:r>
            <a:r>
              <a:rPr lang="en-US" i="1" dirty="0"/>
              <a:t>is</a:t>
            </a:r>
            <a:r>
              <a:rPr lang="en-US" dirty="0"/>
              <a:t> Awareness.  And I Am That</a:t>
            </a:r>
          </a:p>
          <a:p>
            <a:endParaRPr lang="en-US" dirty="0"/>
          </a:p>
        </p:txBody>
      </p:sp>
    </p:spTree>
    <p:extLst>
      <p:ext uri="{BB962C8B-B14F-4D97-AF65-F5344CB8AC3E}">
        <p14:creationId xmlns:p14="http://schemas.microsoft.com/office/powerpoint/2010/main" val="282115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6E50-8750-4BF4-8299-F89612818B1D}"/>
              </a:ext>
            </a:extLst>
          </p:cNvPr>
          <p:cNvSpPr>
            <a:spLocks noGrp="1"/>
          </p:cNvSpPr>
          <p:nvPr>
            <p:ph type="title"/>
          </p:nvPr>
        </p:nvSpPr>
        <p:spPr>
          <a:xfrm>
            <a:off x="628650" y="365127"/>
            <a:ext cx="7886700" cy="843472"/>
          </a:xfrm>
        </p:spPr>
        <p:txBody>
          <a:bodyPr>
            <a:normAutofit/>
          </a:bodyPr>
          <a:lstStyle/>
          <a:p>
            <a:r>
              <a:rPr lang="en-US" sz="3600" b="1" dirty="0"/>
              <a:t>“Seek ye first the kingdom of heaven</a:t>
            </a:r>
            <a:endParaRPr lang="en-US" sz="3600" dirty="0"/>
          </a:p>
        </p:txBody>
      </p:sp>
      <p:sp>
        <p:nvSpPr>
          <p:cNvPr id="3" name="Content Placeholder 2">
            <a:extLst>
              <a:ext uri="{FF2B5EF4-FFF2-40B4-BE49-F238E27FC236}">
                <a16:creationId xmlns:a16="http://schemas.microsoft.com/office/drawing/2014/main" id="{98B5E7F2-C8FD-4739-83BF-101C1685E16B}"/>
              </a:ext>
            </a:extLst>
          </p:cNvPr>
          <p:cNvSpPr>
            <a:spLocks noGrp="1"/>
          </p:cNvSpPr>
          <p:nvPr>
            <p:ph idx="1"/>
          </p:nvPr>
        </p:nvSpPr>
        <p:spPr>
          <a:xfrm>
            <a:off x="628650" y="1296063"/>
            <a:ext cx="7886700" cy="5087634"/>
          </a:xfrm>
        </p:spPr>
        <p:txBody>
          <a:bodyPr>
            <a:normAutofit/>
          </a:bodyPr>
          <a:lstStyle/>
          <a:p>
            <a:pPr marL="0" indent="0">
              <a:buNone/>
            </a:pPr>
            <a:r>
              <a:rPr lang="en-US" i="1" dirty="0"/>
              <a:t>PB enjoins us to first find our true being… </a:t>
            </a:r>
          </a:p>
          <a:p>
            <a:pPr marL="0" indent="0">
              <a:buNone/>
            </a:pPr>
            <a:r>
              <a:rPr lang="en-US" dirty="0"/>
              <a:t>When a person comes to his real senses, he will recognize that he has only one problem: "How can I come into awareness of, and oneness with, my true being?" For it is to lead him to this final question that other questions and problems have staged the road of his whole life. This answered, the way to answer all the other ones which beset him, be they physical or financial, intellectual or familiar, will open up. Hence Jesus' statements: "Seek ye first the kingdom of heaven </a:t>
            </a:r>
            <a:r>
              <a:rPr lang="en-US" i="1" dirty="0"/>
              <a:t>and all these things shall be added unto you</a:t>
            </a:r>
            <a:r>
              <a:rPr lang="en-US" dirty="0"/>
              <a:t>," ...</a:t>
            </a:r>
            <a:r>
              <a:rPr lang="en-US" i="1" u="sng" dirty="0"/>
              <a:t> The Notebooks of Paul Brunton</a:t>
            </a:r>
            <a:r>
              <a:rPr lang="en-US" dirty="0"/>
              <a:t> </a:t>
            </a:r>
            <a:r>
              <a:rPr lang="en-US" sz="2400" dirty="0"/>
              <a:t>1:1.130</a:t>
            </a:r>
          </a:p>
          <a:p>
            <a:endParaRPr lang="en-US" dirty="0"/>
          </a:p>
        </p:txBody>
      </p:sp>
    </p:spTree>
    <p:extLst>
      <p:ext uri="{BB962C8B-B14F-4D97-AF65-F5344CB8AC3E}">
        <p14:creationId xmlns:p14="http://schemas.microsoft.com/office/powerpoint/2010/main" val="707566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DA348-C574-4E5A-A999-8B3AECAB30FD}"/>
              </a:ext>
            </a:extLst>
          </p:cNvPr>
          <p:cNvSpPr>
            <a:spLocks noGrp="1"/>
          </p:cNvSpPr>
          <p:nvPr>
            <p:ph idx="1"/>
          </p:nvPr>
        </p:nvSpPr>
        <p:spPr>
          <a:xfrm>
            <a:off x="628650" y="675861"/>
            <a:ext cx="7886700" cy="5501102"/>
          </a:xfrm>
        </p:spPr>
        <p:txBody>
          <a:bodyPr>
            <a:normAutofit lnSpcReduction="10000"/>
          </a:bodyPr>
          <a:lstStyle/>
          <a:p>
            <a:pPr marL="0" indent="0">
              <a:buNone/>
            </a:pPr>
            <a:r>
              <a:rPr lang="en-US" sz="3200" dirty="0"/>
              <a:t>There is nothing to seek and find, for there is nothing lost.  Relax and watch the “I am.”   Reality is just behind it.  Keep quiet, keep silent; it will emerge, or, rather, it will take you in.  Ch 99 </a:t>
            </a:r>
          </a:p>
          <a:p>
            <a:pPr marL="0" indent="0">
              <a:buNone/>
            </a:pPr>
            <a:endParaRPr lang="en-US" sz="3200" dirty="0"/>
          </a:p>
          <a:p>
            <a:pPr marL="0" indent="0">
              <a:buNone/>
            </a:pPr>
            <a:r>
              <a:rPr lang="en-US" sz="3200" dirty="0"/>
              <a:t>Q:  So far I have been following you.  Now what am I expected to do?</a:t>
            </a:r>
          </a:p>
          <a:p>
            <a:pPr marL="0" indent="0">
              <a:buNone/>
            </a:pPr>
            <a:r>
              <a:rPr lang="en-US" sz="3200" dirty="0"/>
              <a:t>M:  There is nothing to do.  Just BE.  No climbing mountains and sitting in caves.  I do not even say: “be yourself,” since you do not know yourself.  Just be.  </a:t>
            </a:r>
            <a:r>
              <a:rPr lang="en-US" sz="3200" i="1" dirty="0"/>
              <a:t>I Am That ch69</a:t>
            </a:r>
            <a:endParaRPr lang="en-US" sz="3200" dirty="0"/>
          </a:p>
          <a:p>
            <a:endParaRPr lang="en-US" dirty="0"/>
          </a:p>
          <a:p>
            <a:endParaRPr lang="en-US" dirty="0"/>
          </a:p>
        </p:txBody>
      </p:sp>
    </p:spTree>
    <p:extLst>
      <p:ext uri="{BB962C8B-B14F-4D97-AF65-F5344CB8AC3E}">
        <p14:creationId xmlns:p14="http://schemas.microsoft.com/office/powerpoint/2010/main" val="4229238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AB57A5-3A4D-43E6-A5C1-DB25C64FBD53}"/>
              </a:ext>
            </a:extLst>
          </p:cNvPr>
          <p:cNvSpPr>
            <a:spLocks noGrp="1"/>
          </p:cNvSpPr>
          <p:nvPr>
            <p:ph idx="1"/>
          </p:nvPr>
        </p:nvSpPr>
        <p:spPr>
          <a:xfrm>
            <a:off x="727213" y="825389"/>
            <a:ext cx="7886700" cy="5894914"/>
          </a:xfrm>
        </p:spPr>
        <p:txBody>
          <a:bodyPr>
            <a:normAutofit/>
          </a:bodyPr>
          <a:lstStyle/>
          <a:p>
            <a:r>
              <a:rPr lang="en-US" dirty="0"/>
              <a:t>Those who look for advancement by looking for inner experiences or for discoveries of new truth do well. But they need to understand that all this is still personal, still something that concerns the ego even if it be the highest and best part of the ego. Their greatest advance will be made when they cease holding the wish to make any advance at all, cease this continual looking at themselves, and </a:t>
            </a:r>
            <a:r>
              <a:rPr lang="en-US" b="1" dirty="0"/>
              <a:t>instead come to a quiet rest in the simple fact that </a:t>
            </a:r>
            <a:r>
              <a:rPr lang="en-US" b="1" i="1" dirty="0"/>
              <a:t>God is</a:t>
            </a:r>
            <a:r>
              <a:rPr lang="en-US" b="1" dirty="0"/>
              <a:t>, </a:t>
            </a:r>
            <a:r>
              <a:rPr lang="en-US" dirty="0"/>
              <a:t>until they live in this fact alone. That will transfer their attention from self to </a:t>
            </a:r>
            <a:r>
              <a:rPr lang="en-US" dirty="0" err="1"/>
              <a:t>Overself</a:t>
            </a:r>
            <a:r>
              <a:rPr lang="en-US" dirty="0"/>
              <a:t> and keep them seeing its presence in everyone's life and its action in every event. 23.5.222</a:t>
            </a:r>
          </a:p>
        </p:txBody>
      </p:sp>
    </p:spTree>
    <p:extLst>
      <p:ext uri="{BB962C8B-B14F-4D97-AF65-F5344CB8AC3E}">
        <p14:creationId xmlns:p14="http://schemas.microsoft.com/office/powerpoint/2010/main" val="411507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8183-0BDC-42C7-8B0C-E9F8FF6B96C1}"/>
              </a:ext>
            </a:extLst>
          </p:cNvPr>
          <p:cNvSpPr>
            <a:spLocks noGrp="1"/>
          </p:cNvSpPr>
          <p:nvPr>
            <p:ph type="title"/>
          </p:nvPr>
        </p:nvSpPr>
        <p:spPr>
          <a:xfrm>
            <a:off x="628650" y="365126"/>
            <a:ext cx="7886700" cy="1837385"/>
          </a:xfrm>
        </p:spPr>
        <p:txBody>
          <a:bodyPr>
            <a:normAutofit fontScale="90000"/>
          </a:bodyPr>
          <a:lstStyle/>
          <a:p>
            <a:r>
              <a:rPr lang="en-US" sz="4000" i="1" dirty="0"/>
              <a:t>“Rejoice always, </a:t>
            </a:r>
            <a:r>
              <a:rPr lang="en-US" sz="4000" b="1" i="1" dirty="0"/>
              <a:t>pray without ceasing</a:t>
            </a:r>
            <a:r>
              <a:rPr lang="en-US" sz="4000" i="1" dirty="0"/>
              <a:t>, give thanks in all circumstances;… 1 Thessalonians 5:16-18</a:t>
            </a:r>
            <a:endParaRPr lang="en-US" dirty="0"/>
          </a:p>
        </p:txBody>
      </p:sp>
      <p:sp>
        <p:nvSpPr>
          <p:cNvPr id="3" name="Content Placeholder 2">
            <a:extLst>
              <a:ext uri="{FF2B5EF4-FFF2-40B4-BE49-F238E27FC236}">
                <a16:creationId xmlns:a16="http://schemas.microsoft.com/office/drawing/2014/main" id="{3B15198B-0AB0-4C82-8C2D-CA501CB16151}"/>
              </a:ext>
            </a:extLst>
          </p:cNvPr>
          <p:cNvSpPr>
            <a:spLocks noGrp="1"/>
          </p:cNvSpPr>
          <p:nvPr>
            <p:ph idx="1"/>
          </p:nvPr>
        </p:nvSpPr>
        <p:spPr>
          <a:xfrm>
            <a:off x="628650" y="2568271"/>
            <a:ext cx="7886700" cy="3608692"/>
          </a:xfrm>
        </p:spPr>
        <p:txBody>
          <a:bodyPr/>
          <a:lstStyle/>
          <a:p>
            <a:r>
              <a:rPr lang="en-US" dirty="0"/>
              <a:t>…   </a:t>
            </a:r>
            <a:r>
              <a:rPr lang="en-US" b="1" dirty="0"/>
              <a:t>He has to learn the true meaning of "pray without ceasing" as well as to </a:t>
            </a:r>
            <a:r>
              <a:rPr lang="en-US" b="1" dirty="0" err="1"/>
              <a:t>practise</a:t>
            </a:r>
            <a:r>
              <a:rPr lang="en-US" b="1" dirty="0"/>
              <a:t> it. He has to meditate twenty times a day, even though each session will not be longer than a minute or two. He has to recollect himself, his essential divinity, a hundred times a day. All this calls for incessant work and determined effort, for the exercise of energy and zeal.  </a:t>
            </a:r>
            <a:r>
              <a:rPr lang="en-US" dirty="0"/>
              <a:t> 23.6.206</a:t>
            </a:r>
          </a:p>
          <a:p>
            <a:endParaRPr lang="en-US" dirty="0"/>
          </a:p>
        </p:txBody>
      </p:sp>
    </p:spTree>
    <p:extLst>
      <p:ext uri="{BB962C8B-B14F-4D97-AF65-F5344CB8AC3E}">
        <p14:creationId xmlns:p14="http://schemas.microsoft.com/office/powerpoint/2010/main" val="1214094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B5FF7-EF19-4811-B16C-01D21DE7C37E}"/>
              </a:ext>
            </a:extLst>
          </p:cNvPr>
          <p:cNvSpPr>
            <a:spLocks noGrp="1"/>
          </p:cNvSpPr>
          <p:nvPr>
            <p:ph idx="1"/>
          </p:nvPr>
        </p:nvSpPr>
        <p:spPr>
          <a:xfrm>
            <a:off x="628650" y="606903"/>
            <a:ext cx="7886700" cy="5570060"/>
          </a:xfrm>
        </p:spPr>
        <p:txBody>
          <a:bodyPr/>
          <a:lstStyle/>
          <a:p>
            <a:r>
              <a:rPr lang="en-US" sz="3200" dirty="0"/>
              <a:t>Until it is brought to his attention he may not know that the idol at whose feet he is continually worshipping is the ego. If he could give to God the same amount of remembrance that he gives to his ego, he could quite soon attain, and become established in, that enlightenment to which other men devote lifetimes of arduous effort.  8.4.153</a:t>
            </a:r>
          </a:p>
          <a:p>
            <a:endParaRPr lang="en-US" dirty="0"/>
          </a:p>
        </p:txBody>
      </p:sp>
    </p:spTree>
    <p:extLst>
      <p:ext uri="{BB962C8B-B14F-4D97-AF65-F5344CB8AC3E}">
        <p14:creationId xmlns:p14="http://schemas.microsoft.com/office/powerpoint/2010/main" val="3300114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3D9519-19FB-4D20-A882-9C0E5FDCD421}"/>
              </a:ext>
            </a:extLst>
          </p:cNvPr>
          <p:cNvSpPr>
            <a:spLocks noGrp="1"/>
          </p:cNvSpPr>
          <p:nvPr>
            <p:ph idx="1"/>
          </p:nvPr>
        </p:nvSpPr>
        <p:spPr>
          <a:xfrm>
            <a:off x="628650" y="568411"/>
            <a:ext cx="7886700" cy="5682693"/>
          </a:xfrm>
        </p:spPr>
        <p:txBody>
          <a:bodyPr>
            <a:normAutofit/>
          </a:bodyPr>
          <a:lstStyle/>
          <a:p>
            <a:r>
              <a:rPr lang="en-US" sz="3200" dirty="0"/>
              <a:t>The loving, adoring recollection of the </a:t>
            </a:r>
            <a:r>
              <a:rPr lang="en-US" sz="3200" dirty="0" err="1"/>
              <a:t>Overself</a:t>
            </a:r>
            <a:r>
              <a:rPr lang="en-US" sz="3200" dirty="0"/>
              <a:t>, the constant return to memory of it amid the world's distractions, the reiteration of this divine thought as a permanent background to all other thinking, is itself a yoga path. Indeed it is the same as that taught by Saint Paul when he wrote, "Pray without ceasing" and "Bring every thought into captivity to Jesus Christ.“  23.6.237</a:t>
            </a:r>
          </a:p>
        </p:txBody>
      </p:sp>
    </p:spTree>
    <p:extLst>
      <p:ext uri="{BB962C8B-B14F-4D97-AF65-F5344CB8AC3E}">
        <p14:creationId xmlns:p14="http://schemas.microsoft.com/office/powerpoint/2010/main" val="1316024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43840-D827-487B-A2E7-9267BAB7EB28}"/>
              </a:ext>
            </a:extLst>
          </p:cNvPr>
          <p:cNvSpPr>
            <a:spLocks noGrp="1"/>
          </p:cNvSpPr>
          <p:nvPr>
            <p:ph idx="1"/>
          </p:nvPr>
        </p:nvSpPr>
        <p:spPr>
          <a:xfrm>
            <a:off x="628650" y="742950"/>
            <a:ext cx="7886700" cy="5434013"/>
          </a:xfrm>
        </p:spPr>
        <p:txBody>
          <a:bodyPr/>
          <a:lstStyle/>
          <a:p>
            <a:r>
              <a:rPr lang="en-US" dirty="0"/>
              <a:t>As you go about your life, don't give 100 percent of your attention to the external world and to your mind. Keep some within. Eckhart Tolle: </a:t>
            </a:r>
            <a:r>
              <a:rPr lang="en-US" i="1" u="sng" dirty="0"/>
              <a:t>Practicing the Power of Now</a:t>
            </a:r>
            <a:endParaRPr lang="en-US" dirty="0"/>
          </a:p>
          <a:p>
            <a:r>
              <a:rPr lang="en-US" dirty="0"/>
              <a:t> </a:t>
            </a:r>
          </a:p>
          <a:p>
            <a:r>
              <a:rPr lang="en-US" dirty="0"/>
              <a:t>Even if you never went to another talk, only remembered to listen to silence whenever possible.  Through this the new consciousness would arise more and more… ET </a:t>
            </a:r>
            <a:r>
              <a:rPr lang="en-US" i="1" dirty="0"/>
              <a:t>FOHC</a:t>
            </a:r>
            <a:endParaRPr lang="en-US" dirty="0"/>
          </a:p>
          <a:p>
            <a:endParaRPr lang="en-US" dirty="0"/>
          </a:p>
        </p:txBody>
      </p:sp>
    </p:spTree>
    <p:extLst>
      <p:ext uri="{BB962C8B-B14F-4D97-AF65-F5344CB8AC3E}">
        <p14:creationId xmlns:p14="http://schemas.microsoft.com/office/powerpoint/2010/main" val="2497803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43840-D827-487B-A2E7-9267BAB7EB28}"/>
              </a:ext>
            </a:extLst>
          </p:cNvPr>
          <p:cNvSpPr>
            <a:spLocks noGrp="1"/>
          </p:cNvSpPr>
          <p:nvPr>
            <p:ph idx="1"/>
          </p:nvPr>
        </p:nvSpPr>
        <p:spPr>
          <a:xfrm>
            <a:off x="628650" y="742950"/>
            <a:ext cx="7886700" cy="5434013"/>
          </a:xfrm>
        </p:spPr>
        <p:txBody>
          <a:bodyPr/>
          <a:lstStyle/>
          <a:p>
            <a:r>
              <a:rPr lang="en-US" dirty="0"/>
              <a:t>Please examine where your attention is at this moment. You are listening, or reading these words in a book.  That is the focus of your attention… </a:t>
            </a:r>
          </a:p>
          <a:p>
            <a:r>
              <a:rPr lang="en-US" dirty="0"/>
              <a:t>IN YOUR EVERYDAY LIFE, you can practice this by taking any routine activity that normally is only a means to an end and giving it your fullest attention, so that it becomes an end in itself. For example, every time you walk up and down the stairs in your house or place of work, pay close attention to every step, every movement, even your breathing. Be totally present. </a:t>
            </a:r>
          </a:p>
        </p:txBody>
      </p:sp>
    </p:spTree>
    <p:extLst>
      <p:ext uri="{BB962C8B-B14F-4D97-AF65-F5344CB8AC3E}">
        <p14:creationId xmlns:p14="http://schemas.microsoft.com/office/powerpoint/2010/main" val="2351601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43840-D827-487B-A2E7-9267BAB7EB28}"/>
              </a:ext>
            </a:extLst>
          </p:cNvPr>
          <p:cNvSpPr>
            <a:spLocks noGrp="1"/>
          </p:cNvSpPr>
          <p:nvPr>
            <p:ph idx="1"/>
          </p:nvPr>
        </p:nvSpPr>
        <p:spPr>
          <a:xfrm>
            <a:off x="628650" y="742950"/>
            <a:ext cx="7886700" cy="5434013"/>
          </a:xfrm>
        </p:spPr>
        <p:txBody>
          <a:bodyPr/>
          <a:lstStyle/>
          <a:p>
            <a:r>
              <a:rPr lang="en-US" dirty="0"/>
              <a:t>There is a sense of the sacred presence within and without of which you are an inseparable part, and yet a presence which is vast.  </a:t>
            </a:r>
          </a:p>
          <a:p>
            <a:r>
              <a:rPr lang="en-US" dirty="0"/>
              <a:t>The sense of the sacred presence frees you from the mind made sense of self.  It shines  through the life forms, but also found in the formless stillness. The acknowledgment of that, one could call gratitude. And gratitude is really in a deeper or wider sense: acknowledging the sacredness of the present moment .  Not grateful to something or someone, it is a state of consciousness: appreciation of the beauty and sacredness of life…  </a:t>
            </a:r>
            <a:r>
              <a:rPr lang="en-US" i="1" dirty="0"/>
              <a:t>Eckhart Tolle</a:t>
            </a:r>
            <a:endParaRPr lang="en-US" dirty="0"/>
          </a:p>
        </p:txBody>
      </p:sp>
    </p:spTree>
    <p:extLst>
      <p:ext uri="{BB962C8B-B14F-4D97-AF65-F5344CB8AC3E}">
        <p14:creationId xmlns:p14="http://schemas.microsoft.com/office/powerpoint/2010/main" val="1757055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1ABB4-676A-47E6-9758-5FD42803198A}"/>
              </a:ext>
            </a:extLst>
          </p:cNvPr>
          <p:cNvSpPr>
            <a:spLocks noGrp="1"/>
          </p:cNvSpPr>
          <p:nvPr>
            <p:ph idx="1"/>
          </p:nvPr>
        </p:nvSpPr>
        <p:spPr>
          <a:xfrm>
            <a:off x="628650" y="861391"/>
            <a:ext cx="7886700" cy="5315572"/>
          </a:xfrm>
        </p:spPr>
        <p:txBody>
          <a:bodyPr/>
          <a:lstStyle/>
          <a:p>
            <a:r>
              <a:rPr lang="en-US" dirty="0"/>
              <a:t>It could well be said that the essence of the Short Path is remembering who he is, what he is, and then attending to this memory as often as possible. (P) 23.6.184</a:t>
            </a:r>
          </a:p>
          <a:p>
            <a:pPr marL="0" indent="0">
              <a:buNone/>
            </a:pPr>
            <a:endParaRPr lang="en-US" dirty="0"/>
          </a:p>
          <a:p>
            <a:r>
              <a:rPr lang="en-US" dirty="0"/>
              <a:t>The Short Path is, in essence, the ceaseless practice of remembering to stay in the Stillness, for this is what we really are in our innermost being and where we meet the World-Mind. </a:t>
            </a:r>
            <a:r>
              <a:rPr lang="en-US" i="1" u="sng" dirty="0"/>
              <a:t>Perspectives</a:t>
            </a:r>
            <a:r>
              <a:rPr lang="en-US" dirty="0"/>
              <a:t> p. 97  </a:t>
            </a:r>
          </a:p>
          <a:p>
            <a:endParaRPr lang="en-US" dirty="0"/>
          </a:p>
        </p:txBody>
      </p:sp>
    </p:spTree>
    <p:extLst>
      <p:ext uri="{BB962C8B-B14F-4D97-AF65-F5344CB8AC3E}">
        <p14:creationId xmlns:p14="http://schemas.microsoft.com/office/powerpoint/2010/main" val="3480181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7CA5D-B057-4657-ADD8-CF587F63B0D6}"/>
              </a:ext>
            </a:extLst>
          </p:cNvPr>
          <p:cNvSpPr>
            <a:spLocks noGrp="1"/>
          </p:cNvSpPr>
          <p:nvPr>
            <p:ph idx="1"/>
          </p:nvPr>
        </p:nvSpPr>
        <p:spPr>
          <a:xfrm>
            <a:off x="185529" y="384313"/>
            <a:ext cx="8560905" cy="5976730"/>
          </a:xfrm>
        </p:spPr>
        <p:txBody>
          <a:bodyPr>
            <a:normAutofit/>
          </a:bodyPr>
          <a:lstStyle/>
          <a:p>
            <a:r>
              <a:rPr lang="en-US" dirty="0"/>
              <a:t>The Short Path offers the quickest way to the blessings of spiritual joy, truth, and strength.  For since these things are present in the </a:t>
            </a:r>
            <a:r>
              <a:rPr lang="en-US" dirty="0" err="1"/>
              <a:t>Overself</a:t>
            </a:r>
            <a:r>
              <a:rPr lang="en-US" dirty="0"/>
              <a:t>, and since the </a:t>
            </a:r>
            <a:r>
              <a:rPr lang="en-US" dirty="0" err="1"/>
              <a:t>Overself</a:t>
            </a:r>
            <a:r>
              <a:rPr lang="en-US" dirty="0"/>
              <a:t> is present in all of us, each of us may claim them as his own by the direct declaration of his true identity.  This simple act requires him to turn around, desert the dependence on personal self, and look to the original Source whence flows his real life and being, his true providence and happiness.  Disregarding all contrary ideas that the world outside thrusts upon him, disdaining the ego's emotions and desires concerning them, he ``prays without ceasing'' to that Source.  That is, he keeps himself concentrated within upon it until he can feel its liberating qualities and expand in its sunny glories.   23.1.60</a:t>
            </a:r>
          </a:p>
          <a:p>
            <a:endParaRPr lang="en-US" dirty="0"/>
          </a:p>
        </p:txBody>
      </p:sp>
    </p:spTree>
    <p:extLst>
      <p:ext uri="{BB962C8B-B14F-4D97-AF65-F5344CB8AC3E}">
        <p14:creationId xmlns:p14="http://schemas.microsoft.com/office/powerpoint/2010/main" val="392319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FB4482-8CAB-40FA-B0E5-0F6BBC391764}"/>
              </a:ext>
            </a:extLst>
          </p:cNvPr>
          <p:cNvSpPr>
            <a:spLocks noGrp="1"/>
          </p:cNvSpPr>
          <p:nvPr>
            <p:ph idx="1"/>
          </p:nvPr>
        </p:nvSpPr>
        <p:spPr>
          <a:xfrm>
            <a:off x="628650" y="649357"/>
            <a:ext cx="7886700" cy="5527606"/>
          </a:xfrm>
        </p:spPr>
        <p:txBody>
          <a:bodyPr/>
          <a:lstStyle/>
          <a:p>
            <a:pPr marL="0" indent="0">
              <a:buNone/>
            </a:pPr>
            <a:r>
              <a:rPr lang="en-US" dirty="0"/>
              <a:t>In I Am That, a little dialogue:</a:t>
            </a:r>
          </a:p>
          <a:p>
            <a:endParaRPr lang="en-US" dirty="0"/>
          </a:p>
          <a:p>
            <a:r>
              <a:rPr lang="en-US" sz="3200" dirty="0"/>
              <a:t>M: Find your timeless being and your action will bear it testimony. Did you find it?</a:t>
            </a:r>
            <a:br>
              <a:rPr lang="en-US" sz="3200" dirty="0"/>
            </a:br>
            <a:r>
              <a:rPr lang="en-US" sz="3200" dirty="0"/>
              <a:t>Q: No, I did not.</a:t>
            </a:r>
            <a:br>
              <a:rPr lang="en-US" sz="3200" dirty="0"/>
            </a:br>
            <a:r>
              <a:rPr lang="en-US" sz="3200" dirty="0"/>
              <a:t>NM: Then what else have you to do? Surely, this is the most urgent task. </a:t>
            </a:r>
            <a:r>
              <a:rPr lang="en-US" sz="3200" i="1" u="sng" dirty="0"/>
              <a:t>I Am That</a:t>
            </a:r>
            <a:r>
              <a:rPr lang="en-US" sz="3200" i="1" dirty="0"/>
              <a:t> </a:t>
            </a:r>
            <a:r>
              <a:rPr lang="en-US" sz="3200" dirty="0" err="1"/>
              <a:t>ch</a:t>
            </a:r>
            <a:r>
              <a:rPr lang="en-US" sz="3200" dirty="0"/>
              <a:t> 95</a:t>
            </a:r>
          </a:p>
          <a:p>
            <a:endParaRPr lang="en-US" dirty="0"/>
          </a:p>
        </p:txBody>
      </p:sp>
    </p:spTree>
    <p:extLst>
      <p:ext uri="{BB962C8B-B14F-4D97-AF65-F5344CB8AC3E}">
        <p14:creationId xmlns:p14="http://schemas.microsoft.com/office/powerpoint/2010/main" val="690758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36032-CBD6-4EDC-B8FA-E1FCD003F0AC}"/>
              </a:ext>
            </a:extLst>
          </p:cNvPr>
          <p:cNvSpPr>
            <a:spLocks noGrp="1"/>
          </p:cNvSpPr>
          <p:nvPr>
            <p:ph idx="1"/>
          </p:nvPr>
        </p:nvSpPr>
        <p:spPr>
          <a:xfrm>
            <a:off x="628650" y="509451"/>
            <a:ext cx="7886700" cy="5667512"/>
          </a:xfrm>
        </p:spPr>
        <p:txBody>
          <a:bodyPr>
            <a:normAutofit fontScale="92500" lnSpcReduction="10000"/>
          </a:bodyPr>
          <a:lstStyle/>
          <a:p>
            <a:pPr marL="0" indent="0">
              <a:buNone/>
            </a:pPr>
            <a:r>
              <a:rPr lang="en-US" dirty="0"/>
              <a:t>The affirmation is to be firmly held and unwaveringly trusted. He is not to consider it as a statement of a far-off ideal but of a present actuality. He is to identify himself with it with all his being.  4.6.103</a:t>
            </a:r>
          </a:p>
          <a:p>
            <a:pPr marL="0" indent="0">
              <a:buNone/>
            </a:pPr>
            <a:br>
              <a:rPr lang="en-US" dirty="0"/>
            </a:br>
            <a:r>
              <a:rPr lang="en-US" dirty="0"/>
              <a:t>The exercise is merely to </a:t>
            </a:r>
            <a:r>
              <a:rPr lang="en-US" b="1" dirty="0"/>
              <a:t>repeat one word silently on the inhalation and another word on the exhalation.</a:t>
            </a:r>
            <a:r>
              <a:rPr lang="en-US" dirty="0"/>
              <a:t> The two words must be such that they join together to make a suitable spiritual phrase or name. Here is one useful example: "</a:t>
            </a:r>
            <a:r>
              <a:rPr lang="en-US" b="1" dirty="0"/>
              <a:t>God Is."</a:t>
            </a:r>
            <a:r>
              <a:rPr lang="en-US" dirty="0"/>
              <a:t> 105</a:t>
            </a:r>
          </a:p>
          <a:p>
            <a:pPr marL="0" indent="0">
              <a:buNone/>
            </a:pPr>
            <a:endParaRPr lang="en-US" dirty="0"/>
          </a:p>
          <a:p>
            <a:pPr marL="0" indent="0">
              <a:buNone/>
            </a:pPr>
            <a:r>
              <a:rPr lang="en-US" dirty="0"/>
              <a:t>The affirmation can even be reduced to a single word. This makes it easier to use, and concentrated in effect. Such simplicity is more akin to the </a:t>
            </a:r>
            <a:r>
              <a:rPr lang="en-US" dirty="0" err="1"/>
              <a:t>Overself</a:t>
            </a:r>
            <a:r>
              <a:rPr lang="en-US" dirty="0"/>
              <a:t> than to the intellect; … 4.6.104</a:t>
            </a:r>
          </a:p>
          <a:p>
            <a:endParaRPr lang="en-US" dirty="0"/>
          </a:p>
        </p:txBody>
      </p:sp>
    </p:spTree>
    <p:extLst>
      <p:ext uri="{BB962C8B-B14F-4D97-AF65-F5344CB8AC3E}">
        <p14:creationId xmlns:p14="http://schemas.microsoft.com/office/powerpoint/2010/main" val="3440115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C717-959B-4BAD-ADB6-0C26F92A6321}"/>
              </a:ext>
            </a:extLst>
          </p:cNvPr>
          <p:cNvSpPr>
            <a:spLocks noGrp="1"/>
          </p:cNvSpPr>
          <p:nvPr>
            <p:ph type="title"/>
          </p:nvPr>
        </p:nvSpPr>
        <p:spPr>
          <a:xfrm>
            <a:off x="628650" y="174294"/>
            <a:ext cx="7886700" cy="2180488"/>
          </a:xfrm>
        </p:spPr>
        <p:txBody>
          <a:bodyPr>
            <a:noAutofit/>
          </a:bodyPr>
          <a:lstStyle/>
          <a:p>
            <a:r>
              <a:rPr lang="en-US" sz="3200" b="1" i="1" dirty="0"/>
              <a:t>As –If:  Shift Identity as often as possible  </a:t>
            </a:r>
            <a:br>
              <a:rPr lang="en-US" sz="3200" b="1" dirty="0"/>
            </a:br>
            <a:r>
              <a:rPr lang="en-US" sz="3200" b="1" i="1" dirty="0"/>
              <a:t>“Greet yourself in your thousand other forms as you mount the hidden secret tide and travel Back home…”   Hafiz                   </a:t>
            </a:r>
            <a:br>
              <a:rPr lang="en-US" sz="3200" b="1" dirty="0"/>
            </a:br>
            <a:r>
              <a:rPr lang="en-US" sz="3200" b="1" i="1" dirty="0"/>
              <a:t> </a:t>
            </a:r>
            <a:endParaRPr lang="en-US" sz="3200" b="1" dirty="0"/>
          </a:p>
        </p:txBody>
      </p:sp>
      <p:sp>
        <p:nvSpPr>
          <p:cNvPr id="3" name="Content Placeholder 2">
            <a:extLst>
              <a:ext uri="{FF2B5EF4-FFF2-40B4-BE49-F238E27FC236}">
                <a16:creationId xmlns:a16="http://schemas.microsoft.com/office/drawing/2014/main" id="{C63B9780-B493-4B9A-A3C3-1700AE26BCCB}"/>
              </a:ext>
            </a:extLst>
          </p:cNvPr>
          <p:cNvSpPr>
            <a:spLocks noGrp="1"/>
          </p:cNvSpPr>
          <p:nvPr>
            <p:ph idx="1"/>
          </p:nvPr>
        </p:nvSpPr>
        <p:spPr>
          <a:xfrm>
            <a:off x="628650" y="2168665"/>
            <a:ext cx="8070288" cy="4008298"/>
          </a:xfrm>
        </p:spPr>
        <p:txBody>
          <a:bodyPr>
            <a:normAutofit lnSpcReduction="10000"/>
          </a:bodyPr>
          <a:lstStyle/>
          <a:p>
            <a:pPr marL="0" indent="0">
              <a:buNone/>
            </a:pPr>
            <a:r>
              <a:rPr lang="en-US" sz="3200" dirty="0"/>
              <a:t>Think of yourself as the individual and you are sure to die; think of yourself as the universal and you enter deathlessness, for the universal is always and eternally there. We know no beginning and no ending to the cosmic process. Its being IS: we can say no more. </a:t>
            </a:r>
            <a:r>
              <a:rPr lang="en-US" sz="3200" b="1" dirty="0"/>
              <a:t>Be that rather than this... </a:t>
            </a:r>
            <a:r>
              <a:rPr lang="en-US" sz="3200" dirty="0"/>
              <a:t>- that which is as infinite and homeless as space, that which is timeless and unbroken. Take the whole of life as your own being... 21.5.95</a:t>
            </a:r>
          </a:p>
        </p:txBody>
      </p:sp>
    </p:spTree>
    <p:extLst>
      <p:ext uri="{BB962C8B-B14F-4D97-AF65-F5344CB8AC3E}">
        <p14:creationId xmlns:p14="http://schemas.microsoft.com/office/powerpoint/2010/main" val="31142304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741051-374B-4772-BD03-A34BAD9F4B22}"/>
              </a:ext>
            </a:extLst>
          </p:cNvPr>
          <p:cNvSpPr>
            <a:spLocks noGrp="1"/>
          </p:cNvSpPr>
          <p:nvPr>
            <p:ph idx="1"/>
          </p:nvPr>
        </p:nvSpPr>
        <p:spPr>
          <a:xfrm>
            <a:off x="628650" y="267037"/>
            <a:ext cx="7886700" cy="5909926"/>
          </a:xfrm>
        </p:spPr>
        <p:txBody>
          <a:bodyPr>
            <a:normAutofit fontScale="92500" lnSpcReduction="10000"/>
          </a:bodyPr>
          <a:lstStyle/>
          <a:p>
            <a:r>
              <a:rPr lang="en-US" dirty="0"/>
              <a:t> </a:t>
            </a:r>
            <a:endParaRPr lang="en-US" i="1" dirty="0"/>
          </a:p>
          <a:p>
            <a:r>
              <a:rPr lang="en-US" dirty="0"/>
              <a:t>A part of the practical technique for attaining the inner awareness of this timeless reality is the practice of the AS IF exercise. With some variations it has already been published in The Wisdom of the </a:t>
            </a:r>
            <a:r>
              <a:rPr lang="en-US" dirty="0" err="1"/>
              <a:t>Overself</a:t>
            </a:r>
            <a:r>
              <a:rPr lang="en-US" dirty="0"/>
              <a:t>, and an unpublished variant has been included in descriptions of the Short Path as "identification with the </a:t>
            </a:r>
            <a:r>
              <a:rPr lang="en-US" dirty="0" err="1"/>
              <a:t>Overself</a:t>
            </a:r>
            <a:r>
              <a:rPr lang="en-US" dirty="0"/>
              <a:t>." The practitioner regards himself no longer from the standpoint of the quester, but from that of the Realized Man. He assumes, in thought and action, that he has nothing to attain because he bases himself on the Vedantic truth that Reality, of which he is a part, is here and now - is not reached in Time, being timeless - and that therefore he is as divine as he ever will be. He rejects the appearance of things, which identifies him only with his ego, and insists on the higher identification with the </a:t>
            </a:r>
            <a:r>
              <a:rPr lang="en-US" dirty="0" err="1"/>
              <a:t>Overself</a:t>
            </a:r>
            <a:r>
              <a:rPr lang="en-US" dirty="0"/>
              <a:t> also.  23.6.115</a:t>
            </a:r>
          </a:p>
          <a:p>
            <a:endParaRPr lang="en-US" dirty="0"/>
          </a:p>
        </p:txBody>
      </p:sp>
    </p:spTree>
    <p:extLst>
      <p:ext uri="{BB962C8B-B14F-4D97-AF65-F5344CB8AC3E}">
        <p14:creationId xmlns:p14="http://schemas.microsoft.com/office/powerpoint/2010/main" val="2259378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741051-374B-4772-BD03-A34BAD9F4B22}"/>
              </a:ext>
            </a:extLst>
          </p:cNvPr>
          <p:cNvSpPr>
            <a:spLocks noGrp="1"/>
          </p:cNvSpPr>
          <p:nvPr>
            <p:ph idx="1"/>
          </p:nvPr>
        </p:nvSpPr>
        <p:spPr>
          <a:xfrm>
            <a:off x="628650" y="267037"/>
            <a:ext cx="7886700" cy="5909926"/>
          </a:xfrm>
        </p:spPr>
        <p:txBody>
          <a:bodyPr>
            <a:normAutofit/>
          </a:bodyPr>
          <a:lstStyle/>
          <a:p>
            <a:pPr marL="0" indent="0">
              <a:buNone/>
            </a:pPr>
            <a:r>
              <a:rPr lang="en-US" dirty="0"/>
              <a:t> </a:t>
            </a:r>
          </a:p>
          <a:p>
            <a:pPr marL="0" indent="0">
              <a:buNone/>
            </a:pPr>
            <a:r>
              <a:rPr lang="en-US" dirty="0"/>
              <a:t>This exercise requires us to imagine the Divine as, first, all pervasive and everywhere present, unbounded and limitless, and second, the hidden origin of everything in the cosmos. </a:t>
            </a:r>
            <a:r>
              <a:rPr lang="en-US" u="sng" dirty="0"/>
              <a:t>23.8.</a:t>
            </a:r>
            <a:r>
              <a:rPr lang="en-US" u="sng" dirty="0">
                <a:hlinkClick r:id="rId2"/>
              </a:rPr>
              <a:t>131</a:t>
            </a:r>
            <a:endParaRPr lang="en-US" dirty="0"/>
          </a:p>
          <a:p>
            <a:pPr marL="0" indent="0">
              <a:buNone/>
            </a:pPr>
            <a:endParaRPr lang="en-US" dirty="0"/>
          </a:p>
          <a:p>
            <a:pPr marL="0" indent="0">
              <a:buNone/>
            </a:pPr>
            <a:r>
              <a:rPr lang="en-US" dirty="0"/>
              <a:t>In this exercise he first tries to comprehend that there is an immaterial and infinite Mind back of himself and, second, tries to identify himself with it. This he can successfully do only by an inner withdrawal in the one case and by a forgetting of personality in the other. 23.8.</a:t>
            </a:r>
            <a:r>
              <a:rPr lang="en-US" u="sng" dirty="0">
                <a:hlinkClick r:id="rId2"/>
              </a:rPr>
              <a:t>132</a:t>
            </a:r>
            <a:endParaRPr lang="en-US" dirty="0"/>
          </a:p>
          <a:p>
            <a:endParaRPr lang="en-US" dirty="0"/>
          </a:p>
        </p:txBody>
      </p:sp>
    </p:spTree>
    <p:extLst>
      <p:ext uri="{BB962C8B-B14F-4D97-AF65-F5344CB8AC3E}">
        <p14:creationId xmlns:p14="http://schemas.microsoft.com/office/powerpoint/2010/main" val="1050994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828EC0-06B9-4A9A-B339-A8FD1901F42C}"/>
              </a:ext>
            </a:extLst>
          </p:cNvPr>
          <p:cNvSpPr>
            <a:spLocks noGrp="1"/>
          </p:cNvSpPr>
          <p:nvPr>
            <p:ph idx="1"/>
          </p:nvPr>
        </p:nvSpPr>
        <p:spPr>
          <a:xfrm>
            <a:off x="628650" y="89012"/>
            <a:ext cx="7886700" cy="6087951"/>
          </a:xfrm>
        </p:spPr>
        <p:txBody>
          <a:bodyPr>
            <a:normAutofit fontScale="92500" lnSpcReduction="10000"/>
          </a:bodyPr>
          <a:lstStyle/>
          <a:p>
            <a:r>
              <a:rPr lang="en-US" b="1" i="1" u="sng" dirty="0"/>
              <a:t>I Am That</a:t>
            </a:r>
            <a:r>
              <a:rPr lang="en-US" b="1" i="1" dirty="0"/>
              <a:t> </a:t>
            </a:r>
            <a:endParaRPr lang="en-US" dirty="0"/>
          </a:p>
          <a:p>
            <a:r>
              <a:rPr lang="en-US" dirty="0"/>
              <a:t>Give up the idea of being a person, that is all.  You need not become what you are anyhow.  There is the identity of what you are and there is the person superimposed on it.  All you know is the person, the identity—which is not a person—you do not know, for you never doubted, never asked yourself the crucial question—“Who am I?”  The identity is the witness of the person and Sadhana consists in shifting the emphasis from the superficial and changeful person to the immutable and ever-present witness. Ch 86</a:t>
            </a:r>
          </a:p>
          <a:p>
            <a:r>
              <a:rPr lang="en-US" dirty="0"/>
              <a:t> </a:t>
            </a:r>
          </a:p>
          <a:p>
            <a:r>
              <a:rPr lang="en-US" dirty="0"/>
              <a:t>…You are the all-pervading, all transcending reality. Behave accordingly: think, feel and act in harmony with the whole and the actual experience of what I say will dawn upon you in no time. No effort is needed. Have faith and act on it.  Ch 51</a:t>
            </a:r>
          </a:p>
          <a:p>
            <a:endParaRPr lang="en-US" dirty="0"/>
          </a:p>
        </p:txBody>
      </p:sp>
    </p:spTree>
    <p:extLst>
      <p:ext uri="{BB962C8B-B14F-4D97-AF65-F5344CB8AC3E}">
        <p14:creationId xmlns:p14="http://schemas.microsoft.com/office/powerpoint/2010/main" val="4185987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083A8F-5509-437B-AEFC-6CF1D2179732}"/>
              </a:ext>
            </a:extLst>
          </p:cNvPr>
          <p:cNvSpPr>
            <a:spLocks noGrp="1"/>
          </p:cNvSpPr>
          <p:nvPr>
            <p:ph idx="1"/>
          </p:nvPr>
        </p:nvSpPr>
        <p:spPr>
          <a:xfrm>
            <a:off x="628650" y="705394"/>
            <a:ext cx="7886700" cy="5471569"/>
          </a:xfrm>
        </p:spPr>
        <p:txBody>
          <a:bodyPr/>
          <a:lstStyle/>
          <a:p>
            <a:r>
              <a:rPr lang="en-US" dirty="0"/>
              <a:t>He is to remind himself constantly of the greater truths, whether he is at home in his room or abroad in the public places. "Be still and know that I am infinite power" is one such truth. "Be still and know that I am infinite joy" is another. 4.6.150</a:t>
            </a:r>
          </a:p>
          <a:p>
            <a:endParaRPr lang="en-US" dirty="0"/>
          </a:p>
          <a:p>
            <a:r>
              <a:rPr lang="en-US" dirty="0"/>
              <a:t>After he has entered on the Short Path, fit themes for his meditation will be those which turn him away from the personal ego</a:t>
            </a:r>
            <a:r>
              <a:rPr lang="en-US" b="1" dirty="0"/>
              <a:t>. He can meditate on the glorious attributes of God, or on the essential perfection of the cosmos, or on the utter serenity of his </a:t>
            </a:r>
            <a:r>
              <a:rPr lang="en-US" b="1" dirty="0" err="1"/>
              <a:t>Overself</a:t>
            </a:r>
            <a:r>
              <a:rPr lang="en-US" b="1" dirty="0"/>
              <a:t>,</a:t>
            </a:r>
            <a:r>
              <a:rPr lang="en-US" dirty="0"/>
              <a:t> for instance. 4.4.65</a:t>
            </a:r>
          </a:p>
          <a:p>
            <a:endParaRPr lang="en-US" dirty="0"/>
          </a:p>
        </p:txBody>
      </p:sp>
    </p:spTree>
    <p:extLst>
      <p:ext uri="{BB962C8B-B14F-4D97-AF65-F5344CB8AC3E}">
        <p14:creationId xmlns:p14="http://schemas.microsoft.com/office/powerpoint/2010/main" val="3678456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36032-CBD6-4EDC-B8FA-E1FCD003F0AC}"/>
              </a:ext>
            </a:extLst>
          </p:cNvPr>
          <p:cNvSpPr>
            <a:spLocks noGrp="1"/>
          </p:cNvSpPr>
          <p:nvPr>
            <p:ph idx="1"/>
          </p:nvPr>
        </p:nvSpPr>
        <p:spPr>
          <a:xfrm>
            <a:off x="628650" y="509451"/>
            <a:ext cx="7886700" cy="5667512"/>
          </a:xfrm>
        </p:spPr>
        <p:txBody>
          <a:bodyPr>
            <a:normAutofit/>
          </a:bodyPr>
          <a:lstStyle/>
          <a:p>
            <a:br>
              <a:rPr lang="en-US" dirty="0"/>
            </a:br>
            <a:r>
              <a:rPr lang="en-US" dirty="0"/>
              <a:t>On the Short Path he fixes his mind on divine attributes, such as the all-pervading, ever-present, beginning- less and endless nature of the One Life-Power, until he is lifted out of his little ego entirely. 23.1.127</a:t>
            </a:r>
          </a:p>
          <a:p>
            <a:pPr marL="0" indent="0">
              <a:buNone/>
            </a:pPr>
            <a:endParaRPr lang="en-US" dirty="0"/>
          </a:p>
          <a:p>
            <a:r>
              <a:rPr lang="en-US" dirty="0"/>
              <a:t>You should imaginatively recapture it as if its benign presence comes over you, its goodwill pervades you, its guidance helps you, and its peace enfolds you.  209</a:t>
            </a:r>
          </a:p>
          <a:p>
            <a:endParaRPr lang="en-US" dirty="0"/>
          </a:p>
        </p:txBody>
      </p:sp>
    </p:spTree>
    <p:extLst>
      <p:ext uri="{BB962C8B-B14F-4D97-AF65-F5344CB8AC3E}">
        <p14:creationId xmlns:p14="http://schemas.microsoft.com/office/powerpoint/2010/main" val="35404324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86A5-3EDA-4E09-9772-7ED1F78B5093}"/>
              </a:ext>
            </a:extLst>
          </p:cNvPr>
          <p:cNvSpPr>
            <a:spLocks noGrp="1"/>
          </p:cNvSpPr>
          <p:nvPr>
            <p:ph type="title"/>
          </p:nvPr>
        </p:nvSpPr>
        <p:spPr>
          <a:xfrm>
            <a:off x="389613" y="365126"/>
            <a:ext cx="8555603" cy="1325563"/>
          </a:xfrm>
        </p:spPr>
        <p:txBody>
          <a:bodyPr>
            <a:normAutofit/>
          </a:bodyPr>
          <a:lstStyle/>
          <a:p>
            <a:r>
              <a:rPr lang="en-US" sz="3600" b="1" dirty="0"/>
              <a:t>SURRENDER:  </a:t>
            </a:r>
            <a:r>
              <a:rPr lang="en-US" sz="3200" b="1" i="1" dirty="0"/>
              <a:t>“He that </a:t>
            </a:r>
            <a:r>
              <a:rPr lang="en-US" sz="3200" b="1" i="1" dirty="0" err="1"/>
              <a:t>loseth</a:t>
            </a:r>
            <a:r>
              <a:rPr lang="en-US" sz="3200" b="1" i="1" dirty="0"/>
              <a:t> his life shall find it.” </a:t>
            </a:r>
            <a:endParaRPr lang="en-US" sz="3600" b="1" i="1" dirty="0"/>
          </a:p>
        </p:txBody>
      </p:sp>
      <p:sp>
        <p:nvSpPr>
          <p:cNvPr id="3" name="Content Placeholder 2">
            <a:extLst>
              <a:ext uri="{FF2B5EF4-FFF2-40B4-BE49-F238E27FC236}">
                <a16:creationId xmlns:a16="http://schemas.microsoft.com/office/drawing/2014/main" id="{ACE6B0C8-75FD-49E9-96A6-984117981FAD}"/>
              </a:ext>
            </a:extLst>
          </p:cNvPr>
          <p:cNvSpPr>
            <a:spLocks noGrp="1"/>
          </p:cNvSpPr>
          <p:nvPr>
            <p:ph idx="1"/>
          </p:nvPr>
        </p:nvSpPr>
        <p:spPr>
          <a:xfrm>
            <a:off x="604299" y="1825624"/>
            <a:ext cx="7911051" cy="4667249"/>
          </a:xfrm>
        </p:spPr>
        <p:txBody>
          <a:bodyPr>
            <a:normAutofit/>
          </a:bodyPr>
          <a:lstStyle/>
          <a:p>
            <a:pPr marL="0" indent="0">
              <a:buNone/>
            </a:pPr>
            <a:r>
              <a:rPr lang="en-US" dirty="0"/>
              <a:t>In first, the discovery of the </a:t>
            </a:r>
            <a:r>
              <a:rPr lang="en-US" dirty="0" err="1"/>
              <a:t>Overself</a:t>
            </a:r>
            <a:r>
              <a:rPr lang="en-US" dirty="0"/>
              <a:t>, and second, the surrender to it, we fulfil the highest purpose of his life on this earth.  1.1.83</a:t>
            </a:r>
          </a:p>
          <a:p>
            <a:endParaRPr lang="en-US" dirty="0"/>
          </a:p>
          <a:p>
            <a:pPr marL="0" indent="0">
              <a:buNone/>
            </a:pPr>
            <a:r>
              <a:rPr lang="en-US" dirty="0"/>
              <a:t>We who honor philosophy so highly cannot afford to be other than honest with ourselves.  We have to acknowledge that the end of all our striving is surrender.  No human being can do other than this--an utterly humble prostration, where we dissolve, lose the ego, lose ourselves--the rest is paradox and mystery. 20.5.11</a:t>
            </a:r>
          </a:p>
          <a:p>
            <a:endParaRPr lang="en-US" dirty="0"/>
          </a:p>
        </p:txBody>
      </p:sp>
    </p:spTree>
    <p:extLst>
      <p:ext uri="{BB962C8B-B14F-4D97-AF65-F5344CB8AC3E}">
        <p14:creationId xmlns:p14="http://schemas.microsoft.com/office/powerpoint/2010/main" val="989826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A1DA4-942B-4CBD-ABEA-FCF86F5B2C2E}"/>
              </a:ext>
            </a:extLst>
          </p:cNvPr>
          <p:cNvSpPr>
            <a:spLocks noGrp="1"/>
          </p:cNvSpPr>
          <p:nvPr>
            <p:ph idx="1"/>
          </p:nvPr>
        </p:nvSpPr>
        <p:spPr>
          <a:xfrm>
            <a:off x="628650" y="304800"/>
            <a:ext cx="7886700" cy="5872163"/>
          </a:xfrm>
        </p:spPr>
        <p:txBody>
          <a:bodyPr>
            <a:normAutofit fontScale="92500" lnSpcReduction="10000"/>
          </a:bodyPr>
          <a:lstStyle/>
          <a:p>
            <a:pPr marL="0" indent="0">
              <a:buNone/>
            </a:pPr>
            <a:r>
              <a:rPr lang="en-US" dirty="0"/>
              <a:t>The declaration of Jesus that </a:t>
            </a:r>
            <a:r>
              <a:rPr lang="en-US" b="1" dirty="0"/>
              <a:t>whosoever will save his life shall lose it</a:t>
            </a:r>
            <a:r>
              <a:rPr lang="en-US" dirty="0"/>
              <a:t>, is uncompromising. It is an eternal truth as well as a universal one. It is needed by the naive as well as by the sophisticated. …</a:t>
            </a:r>
          </a:p>
          <a:p>
            <a:pPr marL="0" indent="0">
              <a:buNone/>
            </a:pPr>
            <a:r>
              <a:rPr lang="en-US" dirty="0"/>
              <a:t>Such an achievement may seem very far off from human possibility and indeed we find in history that not many have either cared, or been able, to realize it, for it is far too painful to the ego. But the metaphysical truths of successive rebirth on earth and of the unreality of time should give some comfort here. The first teaches a great patience while men </a:t>
            </a:r>
            <a:r>
              <a:rPr lang="en-US" dirty="0" err="1"/>
              <a:t>labour</a:t>
            </a:r>
            <a:r>
              <a:rPr lang="en-US" dirty="0"/>
              <a:t> daily at the task of remaking themselves. The second teaches that the </a:t>
            </a:r>
            <a:r>
              <a:rPr lang="en-US" dirty="0" err="1"/>
              <a:t>Overself</a:t>
            </a:r>
            <a:r>
              <a:rPr lang="en-US" dirty="0"/>
              <a:t> is even now ever present with all, that in the eternal Now there is no futurity and that theoretically the possibility of its realization does not necessarily belong to some distant rebirth. 8.4.230</a:t>
            </a:r>
          </a:p>
          <a:p>
            <a:endParaRPr lang="en-US" dirty="0"/>
          </a:p>
        </p:txBody>
      </p:sp>
    </p:spTree>
    <p:extLst>
      <p:ext uri="{BB962C8B-B14F-4D97-AF65-F5344CB8AC3E}">
        <p14:creationId xmlns:p14="http://schemas.microsoft.com/office/powerpoint/2010/main" val="10232612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DA1761-66B6-410F-A260-E5F36B4A5577}"/>
              </a:ext>
            </a:extLst>
          </p:cNvPr>
          <p:cNvSpPr>
            <a:spLocks noGrp="1"/>
          </p:cNvSpPr>
          <p:nvPr>
            <p:ph idx="1"/>
          </p:nvPr>
        </p:nvSpPr>
        <p:spPr>
          <a:xfrm>
            <a:off x="628650" y="238539"/>
            <a:ext cx="7886700" cy="5938424"/>
          </a:xfrm>
        </p:spPr>
        <p:txBody>
          <a:bodyPr>
            <a:normAutofit/>
          </a:bodyPr>
          <a:lstStyle/>
          <a:p>
            <a:pPr marL="0" indent="0">
              <a:buNone/>
            </a:pPr>
            <a:r>
              <a:rPr lang="en-US" dirty="0"/>
              <a:t>… It is in the universe and yet the universe is in it too. It never evolves, for it is outside time. It has no shape, for it is outside space. It is beyond man's consciousness, for it is beyond both his thoughts and sense-experience, yet all consciousness springs mysteriously out of it. Nevertheless one may enter into its knowledge, may enter into its Void, so soon as he can drop his thoughts, let go his sense-experience, but keep his sense of being. Then he may understand what Jesus meant when saying: ``He that </a:t>
            </a:r>
            <a:r>
              <a:rPr lang="en-US" dirty="0" err="1"/>
              <a:t>loseth</a:t>
            </a:r>
            <a:r>
              <a:rPr lang="en-US" dirty="0"/>
              <a:t> his life shall find it.'' Such an accomplishment may appear too spectral to be of any use to his matter-of-fact generation. What is their madness will be his sanity. He will know there is reality where they think there is nothingness. 28.2.100:  </a:t>
            </a:r>
          </a:p>
          <a:p>
            <a:endParaRPr lang="en-US" dirty="0"/>
          </a:p>
        </p:txBody>
      </p:sp>
    </p:spTree>
    <p:extLst>
      <p:ext uri="{BB962C8B-B14F-4D97-AF65-F5344CB8AC3E}">
        <p14:creationId xmlns:p14="http://schemas.microsoft.com/office/powerpoint/2010/main" val="22465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B74E-019B-452F-8CD6-3494EE7D56BE}"/>
              </a:ext>
            </a:extLst>
          </p:cNvPr>
          <p:cNvSpPr>
            <a:spLocks noGrp="1"/>
          </p:cNvSpPr>
          <p:nvPr>
            <p:ph type="title"/>
          </p:nvPr>
        </p:nvSpPr>
        <p:spPr>
          <a:xfrm>
            <a:off x="692261" y="436688"/>
            <a:ext cx="7886700" cy="1325563"/>
          </a:xfrm>
        </p:spPr>
        <p:txBody>
          <a:bodyPr>
            <a:normAutofit/>
          </a:bodyPr>
          <a:lstStyle/>
          <a:p>
            <a:r>
              <a:rPr lang="en-US" b="1" dirty="0"/>
              <a:t>Call and response… fact you pray is already grace; heliotrope; </a:t>
            </a:r>
            <a:endParaRPr lang="en-US" dirty="0"/>
          </a:p>
        </p:txBody>
      </p:sp>
      <p:sp>
        <p:nvSpPr>
          <p:cNvPr id="4" name="Title 1">
            <a:extLst>
              <a:ext uri="{FF2B5EF4-FFF2-40B4-BE49-F238E27FC236}">
                <a16:creationId xmlns:a16="http://schemas.microsoft.com/office/drawing/2014/main" id="{E68CFBAF-9419-46B7-94FE-BB969A29A9C6}"/>
              </a:ext>
            </a:extLst>
          </p:cNvPr>
          <p:cNvSpPr txBox="1">
            <a:spLocks/>
          </p:cNvSpPr>
          <p:nvPr/>
        </p:nvSpPr>
        <p:spPr>
          <a:xfrm>
            <a:off x="749244" y="2250911"/>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effort and grace… do your work, then step back.</a:t>
            </a:r>
            <a:endParaRPr lang="en-US" dirty="0"/>
          </a:p>
        </p:txBody>
      </p:sp>
      <p:sp>
        <p:nvSpPr>
          <p:cNvPr id="5" name="Title 1">
            <a:extLst>
              <a:ext uri="{FF2B5EF4-FFF2-40B4-BE49-F238E27FC236}">
                <a16:creationId xmlns:a16="http://schemas.microsoft.com/office/drawing/2014/main" id="{4624A353-1BB8-46A9-9E25-04564944264E}"/>
              </a:ext>
            </a:extLst>
          </p:cNvPr>
          <p:cNvSpPr txBox="1">
            <a:spLocks/>
          </p:cNvSpPr>
          <p:nvPr/>
        </p:nvSpPr>
        <p:spPr>
          <a:xfrm>
            <a:off x="749244" y="3910835"/>
            <a:ext cx="7886700" cy="240346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I Am not a finite local limited person seeking divine: I Am a ray of divine appearing in/as/through the person</a:t>
            </a:r>
            <a:endParaRPr lang="en-US" dirty="0"/>
          </a:p>
        </p:txBody>
      </p:sp>
    </p:spTree>
    <p:extLst>
      <p:ext uri="{BB962C8B-B14F-4D97-AF65-F5344CB8AC3E}">
        <p14:creationId xmlns:p14="http://schemas.microsoft.com/office/powerpoint/2010/main" val="28935920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BC55D6-7ECC-4571-A148-15DAD08B6BDE}"/>
              </a:ext>
            </a:extLst>
          </p:cNvPr>
          <p:cNvSpPr>
            <a:spLocks noGrp="1"/>
          </p:cNvSpPr>
          <p:nvPr>
            <p:ph idx="1"/>
          </p:nvPr>
        </p:nvSpPr>
        <p:spPr>
          <a:xfrm>
            <a:off x="628650" y="580445"/>
            <a:ext cx="7886700" cy="5596518"/>
          </a:xfrm>
        </p:spPr>
        <p:txBody>
          <a:bodyPr/>
          <a:lstStyle/>
          <a:p>
            <a:pPr marL="0" indent="0">
              <a:buNone/>
            </a:pPr>
            <a:r>
              <a:rPr lang="en-US" dirty="0"/>
              <a:t>The principle which makes union with the </a:t>
            </a:r>
            <a:r>
              <a:rPr lang="en-US" dirty="0" err="1"/>
              <a:t>Overself</a:t>
            </a:r>
            <a:r>
              <a:rPr lang="en-US" dirty="0"/>
              <a:t> possible is always the same, albeit on different levels. Whether it appears as humility in prayer, passivity to intuition, stillness in meditation, or serenity despite untoward circumstances, these attitudes temporarily weaken the ego and lessen its domination. They temporarily silence the ego and give the </a:t>
            </a:r>
            <a:r>
              <a:rPr lang="en-US" dirty="0" err="1"/>
              <a:t>Overself</a:t>
            </a:r>
            <a:r>
              <a:rPr lang="en-US" dirty="0"/>
              <a:t> the opportunity to touch us or work through us. So long as the ego dominates us, we are outside the reach of the </a:t>
            </a:r>
            <a:r>
              <a:rPr lang="en-US" dirty="0" err="1"/>
              <a:t>Overself</a:t>
            </a:r>
            <a:r>
              <a:rPr lang="en-US" dirty="0"/>
              <a:t> and separated from its help. 22.5.3</a:t>
            </a:r>
          </a:p>
        </p:txBody>
      </p:sp>
    </p:spTree>
    <p:extLst>
      <p:ext uri="{BB962C8B-B14F-4D97-AF65-F5344CB8AC3E}">
        <p14:creationId xmlns:p14="http://schemas.microsoft.com/office/powerpoint/2010/main" val="15072427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0BC60D-B4CC-414D-A90E-C9B79AC2DE9C}"/>
              </a:ext>
            </a:extLst>
          </p:cNvPr>
          <p:cNvSpPr>
            <a:spLocks noGrp="1"/>
          </p:cNvSpPr>
          <p:nvPr>
            <p:ph idx="1"/>
          </p:nvPr>
        </p:nvSpPr>
        <p:spPr>
          <a:xfrm>
            <a:off x="628650" y="156754"/>
            <a:ext cx="7886700" cy="6020209"/>
          </a:xfrm>
        </p:spPr>
        <p:txBody>
          <a:bodyPr>
            <a:normAutofit/>
          </a:bodyPr>
          <a:lstStyle/>
          <a:p>
            <a:pPr marL="0" indent="0">
              <a:buNone/>
            </a:pPr>
            <a:r>
              <a:rPr lang="en-US" sz="3200" dirty="0"/>
              <a:t>If he does not </a:t>
            </a:r>
            <a:r>
              <a:rPr lang="en-US" sz="3200" dirty="0" err="1"/>
              <a:t>practise</a:t>
            </a:r>
            <a:r>
              <a:rPr lang="en-US" sz="3200" dirty="0"/>
              <a:t> keeping himself--his body and mind--still, this presence which emanates grace is not given the chance to activate his consciousness. Here is the first secret of meditation--Be still! The second secret is--Know the I am, God! The stillness will have a relaxing and somewhat healing effect, but no more, unless he has </a:t>
            </a:r>
            <a:r>
              <a:rPr lang="en-US" sz="3200" i="1" dirty="0"/>
              <a:t>faith</a:t>
            </a:r>
            <a:r>
              <a:rPr lang="en-US" sz="3200" dirty="0"/>
              <a:t>, unless he deliberately seeks communion with God.  23.1.67</a:t>
            </a:r>
          </a:p>
          <a:p>
            <a:pPr marL="0" indent="0">
              <a:buNone/>
            </a:pPr>
            <a:endParaRPr lang="en-US" dirty="0"/>
          </a:p>
        </p:txBody>
      </p:sp>
    </p:spTree>
    <p:extLst>
      <p:ext uri="{BB962C8B-B14F-4D97-AF65-F5344CB8AC3E}">
        <p14:creationId xmlns:p14="http://schemas.microsoft.com/office/powerpoint/2010/main" val="40334099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64BCE6-547C-4E70-B2D2-3D6BF53F727E}"/>
              </a:ext>
            </a:extLst>
          </p:cNvPr>
          <p:cNvSpPr>
            <a:spLocks noGrp="1"/>
          </p:cNvSpPr>
          <p:nvPr>
            <p:ph idx="1"/>
          </p:nvPr>
        </p:nvSpPr>
        <p:spPr>
          <a:xfrm>
            <a:off x="628650" y="609600"/>
            <a:ext cx="7886700" cy="5567363"/>
          </a:xfrm>
        </p:spPr>
        <p:txBody>
          <a:bodyPr/>
          <a:lstStyle/>
          <a:p>
            <a:pPr marL="0" indent="0">
              <a:buNone/>
            </a:pPr>
            <a:endParaRPr lang="en-US" dirty="0">
              <a:solidFill>
                <a:srgbClr val="0000FF"/>
              </a:solidFill>
            </a:endParaRPr>
          </a:p>
          <a:p>
            <a:pPr marL="0" indent="0">
              <a:buNone/>
            </a:pPr>
            <a:r>
              <a:rPr lang="en-US" dirty="0"/>
              <a:t>No one else can do for a man what Nature is tutoring him to do for himself, that is, to surrender the ego to the higher self. Without such surrender no man can attain the consciousness of that higher self. It is useless to look to a master to make for him this tremendous change-over within himself. No master could do it. The proper way and the only way is to give up this pathetic clinging to his own power, to his own littleness, and to his own limitations…  8.4.211</a:t>
            </a:r>
          </a:p>
        </p:txBody>
      </p:sp>
    </p:spTree>
    <p:extLst>
      <p:ext uri="{BB962C8B-B14F-4D97-AF65-F5344CB8AC3E}">
        <p14:creationId xmlns:p14="http://schemas.microsoft.com/office/powerpoint/2010/main" val="1010068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23D327-94A7-486F-8A9C-E20757DA801B}"/>
              </a:ext>
            </a:extLst>
          </p:cNvPr>
          <p:cNvSpPr>
            <a:spLocks noGrp="1"/>
          </p:cNvSpPr>
          <p:nvPr>
            <p:ph idx="1"/>
          </p:nvPr>
        </p:nvSpPr>
        <p:spPr>
          <a:xfrm>
            <a:off x="628650" y="790832"/>
            <a:ext cx="7886700" cy="5386131"/>
          </a:xfrm>
        </p:spPr>
        <p:txBody>
          <a:bodyPr>
            <a:normAutofit/>
          </a:bodyPr>
          <a:lstStyle/>
          <a:p>
            <a:pPr marL="0" indent="0">
              <a:buNone/>
            </a:pPr>
            <a:r>
              <a:rPr lang="en-US" sz="3200" dirty="0"/>
              <a:t>Books and discussions can, at best, serve only as guides for the individual inward search. This search for the True Self should be accompanied by efforts to impartially observe, improve, and develop that personal self which is ordinarily accepted as the be-all and end-all of existence. Constant attempts to cultivate and maintain awareness of the True Self--the </a:t>
            </a:r>
            <a:r>
              <a:rPr lang="en-US" sz="3200" dirty="0" err="1"/>
              <a:t>Overself</a:t>
            </a:r>
            <a:r>
              <a:rPr lang="en-US" sz="3200" dirty="0"/>
              <a:t>--together with making it the object of his deepest love and humble worship, are among the qualifications essential to progress.  23.6.18</a:t>
            </a:r>
          </a:p>
        </p:txBody>
      </p:sp>
    </p:spTree>
    <p:extLst>
      <p:ext uri="{BB962C8B-B14F-4D97-AF65-F5344CB8AC3E}">
        <p14:creationId xmlns:p14="http://schemas.microsoft.com/office/powerpoint/2010/main" val="10316467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365E84-C84F-48DB-9CDD-A72DB29A7B16}"/>
              </a:ext>
            </a:extLst>
          </p:cNvPr>
          <p:cNvSpPr>
            <a:spLocks noGrp="1"/>
          </p:cNvSpPr>
          <p:nvPr>
            <p:ph idx="1"/>
          </p:nvPr>
        </p:nvSpPr>
        <p:spPr>
          <a:xfrm>
            <a:off x="628650" y="481914"/>
            <a:ext cx="7886700" cy="5695049"/>
          </a:xfrm>
        </p:spPr>
        <p:txBody>
          <a:bodyPr>
            <a:normAutofit/>
          </a:bodyPr>
          <a:lstStyle/>
          <a:p>
            <a:pPr marL="0" indent="0">
              <a:buNone/>
            </a:pPr>
            <a:r>
              <a:rPr lang="en-US" sz="3200" dirty="0"/>
              <a:t>Where the heart goes, there soon or late the other faculties will follow. This is why it is so important </a:t>
            </a:r>
            <a:r>
              <a:rPr lang="en-US" sz="3200" i="1" dirty="0"/>
              <a:t>to let</a:t>
            </a:r>
            <a:r>
              <a:rPr lang="en-US" sz="3200" dirty="0"/>
              <a:t> the </a:t>
            </a:r>
            <a:r>
              <a:rPr lang="en-US" sz="3200" dirty="0" err="1"/>
              <a:t>Overself</a:t>
            </a:r>
            <a:r>
              <a:rPr lang="en-US" sz="3200" dirty="0"/>
              <a:t> take possession of the heart by its total surrender in, and to, the Stillness.  24.4.90</a:t>
            </a:r>
          </a:p>
        </p:txBody>
      </p:sp>
    </p:spTree>
    <p:extLst>
      <p:ext uri="{BB962C8B-B14F-4D97-AF65-F5344CB8AC3E}">
        <p14:creationId xmlns:p14="http://schemas.microsoft.com/office/powerpoint/2010/main" val="3526771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9662C-B2AE-4BEE-8155-427B8DD9D70F}"/>
              </a:ext>
            </a:extLst>
          </p:cNvPr>
          <p:cNvSpPr>
            <a:spLocks noGrp="1"/>
          </p:cNvSpPr>
          <p:nvPr>
            <p:ph idx="1"/>
          </p:nvPr>
        </p:nvSpPr>
        <p:spPr>
          <a:xfrm>
            <a:off x="628650" y="569843"/>
            <a:ext cx="7886700" cy="5607120"/>
          </a:xfrm>
        </p:spPr>
        <p:txBody>
          <a:bodyPr>
            <a:normAutofit fontScale="92500"/>
          </a:bodyPr>
          <a:lstStyle/>
          <a:p>
            <a:r>
              <a:rPr lang="en-US" dirty="0"/>
              <a:t>…It seems complicated, and in a way it is. But in a way, it is very simple.</a:t>
            </a:r>
          </a:p>
          <a:p>
            <a:r>
              <a:rPr lang="en-US" dirty="0"/>
              <a:t>In the end you will reject both. There is no Long Path or Short Path. We have constructed them to conform to what we think. Buddha says in the </a:t>
            </a:r>
            <a:r>
              <a:rPr lang="en-US" i="1" dirty="0"/>
              <a:t>Dhammapada</a:t>
            </a:r>
            <a:r>
              <a:rPr lang="en-US" dirty="0"/>
              <a:t> that you yourself made up this picture you have of yourself, the picture you think is real. It is made by thought and can be undone by thought.</a:t>
            </a:r>
          </a:p>
          <a:p>
            <a:r>
              <a:rPr lang="en-US" dirty="0"/>
              <a:t>You could also say there is nothing to the whole thing: simply surrender yourself to God. This is true if you can do it.</a:t>
            </a:r>
          </a:p>
          <a:p>
            <a:r>
              <a:rPr lang="en-US" dirty="0"/>
              <a:t>We get over-educated, have to rationalize everything and spend time writing books and reading books which are not altogether worthwhile.--January 1979  23.5.56</a:t>
            </a:r>
          </a:p>
        </p:txBody>
      </p:sp>
    </p:spTree>
    <p:extLst>
      <p:ext uri="{BB962C8B-B14F-4D97-AF65-F5344CB8AC3E}">
        <p14:creationId xmlns:p14="http://schemas.microsoft.com/office/powerpoint/2010/main" val="1869269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F86D1-73B1-40A5-9971-BA3AFD4A4187}"/>
              </a:ext>
            </a:extLst>
          </p:cNvPr>
          <p:cNvSpPr>
            <a:spLocks noGrp="1"/>
          </p:cNvSpPr>
          <p:nvPr>
            <p:ph idx="1"/>
          </p:nvPr>
        </p:nvSpPr>
        <p:spPr>
          <a:xfrm>
            <a:off x="628650" y="967409"/>
            <a:ext cx="7886700" cy="5209554"/>
          </a:xfrm>
        </p:spPr>
        <p:txBody>
          <a:bodyPr/>
          <a:lstStyle/>
          <a:p>
            <a:r>
              <a:rPr lang="en-US" dirty="0"/>
              <a:t>Surrender, one could say, is the inner transition from resistance to acceptance, from “no” to “yes.”  </a:t>
            </a:r>
          </a:p>
          <a:p>
            <a:r>
              <a:rPr lang="en-US" dirty="0"/>
              <a:t>When you surrender, your sense of self shifts from being identified with a reaction or mental judgment to being the space around the reaction or judgment.  It is a shift from identification with form—the thought or the emotion—to being and recognizing yourself as that which has no form—spacious awareness.   ET Stillness speaks P.73</a:t>
            </a:r>
          </a:p>
          <a:p>
            <a:endParaRPr lang="en-US" dirty="0"/>
          </a:p>
        </p:txBody>
      </p:sp>
    </p:spTree>
    <p:extLst>
      <p:ext uri="{BB962C8B-B14F-4D97-AF65-F5344CB8AC3E}">
        <p14:creationId xmlns:p14="http://schemas.microsoft.com/office/powerpoint/2010/main" val="24766862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4C0F9-5EDD-4486-8579-B72AC2EE20A5}"/>
              </a:ext>
            </a:extLst>
          </p:cNvPr>
          <p:cNvSpPr>
            <a:spLocks noGrp="1"/>
          </p:cNvSpPr>
          <p:nvPr>
            <p:ph idx="1"/>
          </p:nvPr>
        </p:nvSpPr>
        <p:spPr>
          <a:xfrm>
            <a:off x="628650" y="225287"/>
            <a:ext cx="7886700" cy="6110702"/>
          </a:xfrm>
        </p:spPr>
        <p:txBody>
          <a:bodyPr>
            <a:normAutofit fontScale="92500" lnSpcReduction="10000"/>
          </a:bodyPr>
          <a:lstStyle/>
          <a:p>
            <a:r>
              <a:rPr lang="en-US" dirty="0"/>
              <a:t>Look at a tree a flower a plant… let your awareness rest on it… how still they are… how deeply rooted in being…. Allow nature to teach you stillness..</a:t>
            </a:r>
          </a:p>
          <a:p>
            <a:r>
              <a:rPr lang="en-US" dirty="0"/>
              <a:t>… When you look at a tree and perceive its stillness, you become still yourself.  You connect with it on a very deep level. You feel a oneness with whatever you perceive in and through stillness.  Feeling the oneness of yourself with all things is love.</a:t>
            </a:r>
          </a:p>
          <a:p>
            <a:r>
              <a:rPr lang="en-US" dirty="0"/>
              <a:t>When you look upon another human being and feel great love toward them, or when you contemplate beauty in nature and something within you responds deeply to it, close your eyes for a moment and feel the essence of that love or that beauty within you, inseparable from who you are, your true nature.  The outer form is a temporary reflection of what you are within, in your essence.  That is why love and beauty can never leave you, although all outer forms will.  Eckhart Tolle -  Stillness Speaks, </a:t>
            </a:r>
            <a:r>
              <a:rPr lang="en-US" dirty="0" err="1"/>
              <a:t>pg</a:t>
            </a:r>
            <a:r>
              <a:rPr lang="en-US" dirty="0"/>
              <a:t> 98</a:t>
            </a:r>
          </a:p>
        </p:txBody>
      </p:sp>
    </p:spTree>
    <p:extLst>
      <p:ext uri="{BB962C8B-B14F-4D97-AF65-F5344CB8AC3E}">
        <p14:creationId xmlns:p14="http://schemas.microsoft.com/office/powerpoint/2010/main" val="16789405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C79D7-E9CA-4E0E-8E78-7A610A1F2501}"/>
              </a:ext>
            </a:extLst>
          </p:cNvPr>
          <p:cNvSpPr>
            <a:spLocks noGrp="1"/>
          </p:cNvSpPr>
          <p:nvPr>
            <p:ph type="title"/>
          </p:nvPr>
        </p:nvSpPr>
        <p:spPr/>
        <p:txBody>
          <a:bodyPr/>
          <a:lstStyle/>
          <a:p>
            <a:r>
              <a:rPr lang="en-US" b="1" i="1" dirty="0"/>
              <a:t>Be in the world but not of it.  </a:t>
            </a:r>
            <a:endParaRPr lang="en-US" dirty="0"/>
          </a:p>
        </p:txBody>
      </p:sp>
      <p:sp>
        <p:nvSpPr>
          <p:cNvPr id="3" name="Content Placeholder 2">
            <a:extLst>
              <a:ext uri="{FF2B5EF4-FFF2-40B4-BE49-F238E27FC236}">
                <a16:creationId xmlns:a16="http://schemas.microsoft.com/office/drawing/2014/main" id="{6676F24C-546B-409B-BCE6-0B5ECE583301}"/>
              </a:ext>
            </a:extLst>
          </p:cNvPr>
          <p:cNvSpPr>
            <a:spLocks noGrp="1"/>
          </p:cNvSpPr>
          <p:nvPr>
            <p:ph idx="1"/>
          </p:nvPr>
        </p:nvSpPr>
        <p:spPr/>
        <p:txBody>
          <a:bodyPr/>
          <a:lstStyle/>
          <a:p>
            <a:r>
              <a:rPr lang="en-US" dirty="0"/>
              <a:t>If the One Reality alone </a:t>
            </a:r>
            <a:r>
              <a:rPr lang="en-US" i="1" dirty="0"/>
              <a:t>is</a:t>
            </a:r>
            <a:r>
              <a:rPr lang="en-US" dirty="0"/>
              <a:t>, if even the world-illusion vanishes in deepest contemplation, how is he to deal with the world, since it awaits his attention whatever its status be? The answer is that he is to act in the world AS IF it were real: this is to be his working rule to enable him to carry on with everyday existence and perform all duties. This same practical rule was stated by Jesus in his succinct sentence: Be in the world but not of it.  24.3.311</a:t>
            </a:r>
          </a:p>
          <a:p>
            <a:endParaRPr lang="en-US" dirty="0"/>
          </a:p>
        </p:txBody>
      </p:sp>
    </p:spTree>
    <p:extLst>
      <p:ext uri="{BB962C8B-B14F-4D97-AF65-F5344CB8AC3E}">
        <p14:creationId xmlns:p14="http://schemas.microsoft.com/office/powerpoint/2010/main" val="103586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C38DB-EB1B-4E09-90CF-B83ECC5EE18C}"/>
              </a:ext>
            </a:extLst>
          </p:cNvPr>
          <p:cNvSpPr>
            <a:spLocks noGrp="1"/>
          </p:cNvSpPr>
          <p:nvPr>
            <p:ph idx="1"/>
          </p:nvPr>
        </p:nvSpPr>
        <p:spPr>
          <a:xfrm>
            <a:off x="628650" y="485775"/>
            <a:ext cx="7886700" cy="5691188"/>
          </a:xfrm>
        </p:spPr>
        <p:txBody>
          <a:bodyPr/>
          <a:lstStyle/>
          <a:p>
            <a:r>
              <a:rPr lang="en-US" sz="3200" dirty="0"/>
              <a:t>M: Meditation will help you to find your bonds, loosen them, untie them and cast your moorings. When you are no longer attached to anything, you have done your share. The rest will be done for you.</a:t>
            </a:r>
            <a:br>
              <a:rPr lang="en-US" sz="3200" dirty="0"/>
            </a:br>
            <a:r>
              <a:rPr lang="en-US" sz="3200" dirty="0"/>
              <a:t>Q: By whom?</a:t>
            </a:r>
            <a:br>
              <a:rPr lang="en-US" sz="3200" dirty="0"/>
            </a:br>
            <a:r>
              <a:rPr lang="en-US" sz="3200" dirty="0"/>
              <a:t>M: By the same power that brought you so far, that prompted your heart to desire truth and your mind to seek it. It is the same power that keeps you alive. You may call it Life or the Supreme. </a:t>
            </a:r>
            <a:r>
              <a:rPr lang="en-US" sz="3200" i="1" u="sng" dirty="0"/>
              <a:t>I Am That</a:t>
            </a:r>
            <a:r>
              <a:rPr lang="en-US" sz="3200" dirty="0"/>
              <a:t> Ch 16 </a:t>
            </a:r>
          </a:p>
          <a:p>
            <a:endParaRPr lang="en-US" dirty="0"/>
          </a:p>
        </p:txBody>
      </p:sp>
    </p:spTree>
    <p:extLst>
      <p:ext uri="{BB962C8B-B14F-4D97-AF65-F5344CB8AC3E}">
        <p14:creationId xmlns:p14="http://schemas.microsoft.com/office/powerpoint/2010/main" val="162393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A242D-D6D3-4445-9A88-65CA45191BAF}"/>
              </a:ext>
            </a:extLst>
          </p:cNvPr>
          <p:cNvSpPr>
            <a:spLocks noGrp="1"/>
          </p:cNvSpPr>
          <p:nvPr>
            <p:ph idx="1"/>
          </p:nvPr>
        </p:nvSpPr>
        <p:spPr>
          <a:xfrm>
            <a:off x="481913" y="345989"/>
            <a:ext cx="8316097" cy="6326660"/>
          </a:xfrm>
        </p:spPr>
        <p:txBody>
          <a:bodyPr>
            <a:normAutofit fontScale="92500" lnSpcReduction="20000"/>
          </a:bodyPr>
          <a:lstStyle/>
          <a:p>
            <a:pPr marL="0" indent="0">
              <a:buNone/>
            </a:pPr>
            <a:r>
              <a:rPr lang="en-US" dirty="0"/>
              <a:t>Q: Then what am I?</a:t>
            </a:r>
            <a:br>
              <a:rPr lang="en-US" dirty="0"/>
            </a:br>
            <a:r>
              <a:rPr lang="en-US" dirty="0"/>
              <a:t>M: …You need not know what you are. For as long as knowledge means description in terms of what is already known, perceptual, or conceptual, there can be no such thing as self-knowledge, … </a:t>
            </a:r>
          </a:p>
          <a:p>
            <a:pPr marL="0" indent="0">
              <a:buNone/>
            </a:pPr>
            <a:r>
              <a:rPr lang="en-US" dirty="0"/>
              <a:t>What you can point out as 'this' or 'that' cannot be yourself. Surely, you can not be 'something' else. You are nothing perceivable, or imaginable. </a:t>
            </a:r>
          </a:p>
          <a:p>
            <a:pPr marL="0" indent="0">
              <a:buNone/>
            </a:pPr>
            <a:r>
              <a:rPr lang="en-US" dirty="0"/>
              <a:t>Q: The sense of being an experiencer, the sense of ‘I am’, is it not also an experience?</a:t>
            </a:r>
            <a:br>
              <a:rPr lang="en-US" dirty="0"/>
            </a:br>
            <a:r>
              <a:rPr lang="en-US" dirty="0"/>
              <a:t>M: Obviously, every thing experienced is an experience… Identity and continuity are not the same. Just as each flower has its own </a:t>
            </a:r>
            <a:r>
              <a:rPr lang="en-US" dirty="0" err="1"/>
              <a:t>colour</a:t>
            </a:r>
            <a:r>
              <a:rPr lang="en-US" dirty="0"/>
              <a:t>, but all </a:t>
            </a:r>
            <a:r>
              <a:rPr lang="en-US" dirty="0" err="1"/>
              <a:t>colours</a:t>
            </a:r>
            <a:r>
              <a:rPr lang="en-US" dirty="0"/>
              <a:t> are caused by the same light, so do many experiences appear in the undivided and indivisible awareness, each separate in memory, identical in essence.</a:t>
            </a:r>
          </a:p>
          <a:p>
            <a:pPr marL="0" indent="0">
              <a:buNone/>
            </a:pPr>
            <a:r>
              <a:rPr lang="en-US" sz="3300" b="1" dirty="0"/>
              <a:t>This essence is the root, the foundation, the timeless and </a:t>
            </a:r>
            <a:r>
              <a:rPr lang="en-US" sz="3300" b="1" dirty="0" err="1"/>
              <a:t>spaceless</a:t>
            </a:r>
            <a:r>
              <a:rPr lang="en-US" sz="3300" b="1" dirty="0"/>
              <a:t> 'possibility' of all experience.</a:t>
            </a:r>
            <a:br>
              <a:rPr lang="en-US" sz="3300" b="1" dirty="0"/>
            </a:br>
            <a:r>
              <a:rPr lang="en-US" sz="3300" b="1" dirty="0"/>
              <a:t>				--</a:t>
            </a:r>
            <a:r>
              <a:rPr lang="en-US" sz="3600" i="1" u="sng" dirty="0"/>
              <a:t>I Am That </a:t>
            </a:r>
            <a:r>
              <a:rPr lang="en-US" sz="3300" i="1" dirty="0"/>
              <a:t>Ch. 1</a:t>
            </a:r>
            <a:endParaRPr lang="en-US" i="1" dirty="0"/>
          </a:p>
        </p:txBody>
      </p:sp>
    </p:spTree>
    <p:extLst>
      <p:ext uri="{BB962C8B-B14F-4D97-AF65-F5344CB8AC3E}">
        <p14:creationId xmlns:p14="http://schemas.microsoft.com/office/powerpoint/2010/main" val="96426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A242D-D6D3-4445-9A88-65CA45191BAF}"/>
              </a:ext>
            </a:extLst>
          </p:cNvPr>
          <p:cNvSpPr>
            <a:spLocks noGrp="1"/>
          </p:cNvSpPr>
          <p:nvPr>
            <p:ph idx="1"/>
          </p:nvPr>
        </p:nvSpPr>
        <p:spPr>
          <a:xfrm>
            <a:off x="628650" y="849664"/>
            <a:ext cx="7886700" cy="5327299"/>
          </a:xfrm>
        </p:spPr>
        <p:txBody>
          <a:bodyPr>
            <a:normAutofit/>
          </a:bodyPr>
          <a:lstStyle/>
          <a:p>
            <a:r>
              <a:rPr lang="en-US" dirty="0"/>
              <a:t>Q: How do I get at it?</a:t>
            </a:r>
            <a:br>
              <a:rPr lang="en-US" dirty="0"/>
            </a:br>
            <a:r>
              <a:rPr lang="en-US" dirty="0"/>
              <a:t>M: You need not get at it, for you are it. It will get at you, if you give it a chance</a:t>
            </a:r>
            <a:r>
              <a:rPr lang="en-US" b="1" dirty="0"/>
              <a:t>. </a:t>
            </a:r>
            <a:r>
              <a:rPr lang="en-US" dirty="0"/>
              <a:t>Let go your attachment to the unreal and the real will swiftly and smoothly step into its own.  </a:t>
            </a:r>
            <a:r>
              <a:rPr lang="en-US" i="1" u="sng" dirty="0"/>
              <a:t>I Am That</a:t>
            </a:r>
            <a:r>
              <a:rPr lang="en-US" i="1" dirty="0"/>
              <a:t> </a:t>
            </a:r>
            <a:r>
              <a:rPr lang="en-US" dirty="0"/>
              <a:t> Ch 1</a:t>
            </a:r>
            <a:endParaRPr lang="en-US" b="1" i="1" dirty="0"/>
          </a:p>
          <a:p>
            <a:pPr marL="0" indent="0">
              <a:buNone/>
            </a:pPr>
            <a:endParaRPr lang="en-US" dirty="0"/>
          </a:p>
          <a:p>
            <a:r>
              <a:rPr lang="en-US" dirty="0"/>
              <a:t>How does practice help?  Sattvic thought, with help of inspired writings, washes away ignorance: and once ignorance is removed, the self realizes itself by its own self-luminous nature.  -</a:t>
            </a:r>
            <a:r>
              <a:rPr lang="en-US" i="1" dirty="0"/>
              <a:t>Yoga </a:t>
            </a:r>
            <a:r>
              <a:rPr lang="en-US" i="1" dirty="0" err="1"/>
              <a:t>Vasistha</a:t>
            </a:r>
            <a:endParaRPr lang="en-US" dirty="0"/>
          </a:p>
          <a:p>
            <a:endParaRPr lang="en-US" dirty="0"/>
          </a:p>
          <a:p>
            <a:endParaRPr lang="en-US" dirty="0">
              <a:solidFill>
                <a:srgbClr val="008000"/>
              </a:solidFill>
            </a:endParaRPr>
          </a:p>
          <a:p>
            <a:endParaRPr lang="en-US" dirty="0"/>
          </a:p>
        </p:txBody>
      </p:sp>
    </p:spTree>
    <p:extLst>
      <p:ext uri="{BB962C8B-B14F-4D97-AF65-F5344CB8AC3E}">
        <p14:creationId xmlns:p14="http://schemas.microsoft.com/office/powerpoint/2010/main" val="322978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6930E-2398-40A2-82B7-713E2A725F45}"/>
              </a:ext>
            </a:extLst>
          </p:cNvPr>
          <p:cNvSpPr>
            <a:spLocks noGrp="1"/>
          </p:cNvSpPr>
          <p:nvPr>
            <p:ph idx="1"/>
          </p:nvPr>
        </p:nvSpPr>
        <p:spPr>
          <a:xfrm>
            <a:off x="628650" y="395416"/>
            <a:ext cx="7886700" cy="5781547"/>
          </a:xfrm>
        </p:spPr>
        <p:txBody>
          <a:bodyPr>
            <a:normAutofit lnSpcReduction="10000"/>
          </a:bodyPr>
          <a:lstStyle/>
          <a:p>
            <a:r>
              <a:rPr lang="en-US" dirty="0"/>
              <a:t>… </a:t>
            </a:r>
            <a:r>
              <a:rPr lang="en-US" sz="3200" b="1" dirty="0"/>
              <a:t>The very fact you have consciously begun the quest is itself a manifestation of Grace, </a:t>
            </a:r>
            <a:r>
              <a:rPr lang="en-US" dirty="0"/>
              <a:t>…You are not really walking alone. The very love which has awakened within you for the </a:t>
            </a:r>
            <a:r>
              <a:rPr lang="en-US" dirty="0" err="1"/>
              <a:t>Overself</a:t>
            </a:r>
            <a:r>
              <a:rPr lang="en-US" dirty="0"/>
              <a:t> is a reflection of the love which is being shown towards you.</a:t>
            </a:r>
            <a:endParaRPr lang="en-US" i="1" dirty="0"/>
          </a:p>
          <a:p>
            <a:r>
              <a:rPr lang="en-US" dirty="0"/>
              <a:t>…  </a:t>
            </a:r>
            <a:r>
              <a:rPr lang="en-US" b="1" dirty="0"/>
              <a:t>Thus the very search upon which you have embarked, the studies you are making, and the meditations you are practicing are all inspired by the </a:t>
            </a:r>
            <a:r>
              <a:rPr lang="en-US" b="1" dirty="0" err="1"/>
              <a:t>Overself</a:t>
            </a:r>
            <a:r>
              <a:rPr lang="en-US" b="1" dirty="0"/>
              <a:t> from the beginning and sustained by it to the end. The </a:t>
            </a:r>
            <a:r>
              <a:rPr lang="en-US" b="1" dirty="0" err="1"/>
              <a:t>Overself</a:t>
            </a:r>
            <a:r>
              <a:rPr lang="en-US" b="1" dirty="0"/>
              <a:t> is already at work even before you begin to seek it. Indeed you have taken to the quest in unconscious obedience to the divine prompting. And that prompting is the first movement of Grace.    </a:t>
            </a:r>
            <a:r>
              <a:rPr lang="en-US" i="1" dirty="0"/>
              <a:t>2.9.</a:t>
            </a:r>
            <a:r>
              <a:rPr lang="en-US" i="1" u="sng" dirty="0">
                <a:hlinkClick r:id="rId2">
                  <a:extLst>
                    <a:ext uri="{A12FA001-AC4F-418D-AE19-62706E023703}">
                      <ahyp:hlinkClr xmlns:ahyp="http://schemas.microsoft.com/office/drawing/2018/hyperlinkcolor" val="tx"/>
                    </a:ext>
                  </a:extLst>
                </a:hlinkClick>
              </a:rPr>
              <a:t>67</a:t>
            </a:r>
            <a:r>
              <a:rPr lang="en-US" dirty="0"/>
              <a:t> </a:t>
            </a:r>
            <a:endParaRPr lang="en-US" i="1" dirty="0"/>
          </a:p>
          <a:p>
            <a:endParaRPr lang="en-US" dirty="0"/>
          </a:p>
        </p:txBody>
      </p:sp>
    </p:spTree>
    <p:extLst>
      <p:ext uri="{BB962C8B-B14F-4D97-AF65-F5344CB8AC3E}">
        <p14:creationId xmlns:p14="http://schemas.microsoft.com/office/powerpoint/2010/main" val="2874138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TotalTime>
  <Words>5883</Words>
  <Application>Microsoft Office PowerPoint</Application>
  <PresentationFormat>On-screen Show (4:3)</PresentationFormat>
  <Paragraphs>155</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Appreciating the Amazing fact of Conscious Living Being</vt:lpstr>
      <vt:lpstr>PowerPoint Presentation</vt:lpstr>
      <vt:lpstr>“Seek ye first the kingdom of heaven</vt:lpstr>
      <vt:lpstr>PowerPoint Presentation</vt:lpstr>
      <vt:lpstr>Call and response… fact you pray is already grace; heliotrope; </vt:lpstr>
      <vt:lpstr>PowerPoint Presentation</vt:lpstr>
      <vt:lpstr>PowerPoint Presentation</vt:lpstr>
      <vt:lpstr>PowerPoint Presentation</vt:lpstr>
      <vt:lpstr>PowerPoint Presentation</vt:lpstr>
      <vt:lpstr>BUT… the para continues…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05 ENTERING the STILLNESS:   Be Still and Know</vt:lpstr>
      <vt:lpstr>PowerPoint Presentation</vt:lpstr>
      <vt:lpstr>PowerPoint Presentation</vt:lpstr>
      <vt:lpstr>PowerPoint Presentation</vt:lpstr>
      <vt:lpstr>PowerPoint Presentation</vt:lpstr>
      <vt:lpstr>06 Now: Miracle in every moment.    Consider the lilies…Put baggage down…   every day is a holy day, every moment is sacred…   recognize the miracle that life IS: Gratitude  Holy holy holy, the whole earth is Holy  when we recognize and affirm “yes it is so” just be. Let go and Let God.  </vt:lpstr>
      <vt:lpstr>PowerPoint Presentation</vt:lpstr>
      <vt:lpstr>PowerPoint Presentation</vt:lpstr>
      <vt:lpstr>PowerPoint Presentation</vt:lpstr>
      <vt:lpstr>You ARE! Appreciate the profound simplicity of IS, Is-ness.  Let go, let be, just be.  Aware of awareness.  I-Am…  Recognize the amazing implication of four simples… AFFIRMATIONS</vt:lpstr>
      <vt:lpstr>PowerPoint Presentation</vt:lpstr>
      <vt:lpstr>PowerPoint Presentation</vt:lpstr>
      <vt:lpstr>“Rejoice always, pray without ceasing, give thanks in all circumstances;… 1 Thessalonians 5:16-18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 –If:  Shift Identity as often as possible   “Greet yourself in your thousand other forms as you mount the hidden secret tide and travel Back home…”   Hafiz                     </vt:lpstr>
      <vt:lpstr>PowerPoint Presentation</vt:lpstr>
      <vt:lpstr>PowerPoint Presentation</vt:lpstr>
      <vt:lpstr>PowerPoint Presentation</vt:lpstr>
      <vt:lpstr>PowerPoint Presentation</vt:lpstr>
      <vt:lpstr>PowerPoint Presentation</vt:lpstr>
      <vt:lpstr>SURRENDER:  “He that loseth his life shall find 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in the world but not of 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Avery Solomon</dc:creator>
  <cp:lastModifiedBy>Avery Solomon</cp:lastModifiedBy>
  <cp:revision>109</cp:revision>
  <dcterms:created xsi:type="dcterms:W3CDTF">2020-01-08T16:40:59Z</dcterms:created>
  <dcterms:modified xsi:type="dcterms:W3CDTF">2020-03-21T17:24:18Z</dcterms:modified>
</cp:coreProperties>
</file>